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1" r:id="rId2"/>
    <p:sldId id="259" r:id="rId3"/>
    <p:sldId id="260" r:id="rId4"/>
    <p:sldId id="265" r:id="rId5"/>
    <p:sldId id="268" r:id="rId6"/>
    <p:sldId id="266" r:id="rId7"/>
    <p:sldId id="269" r:id="rId8"/>
    <p:sldId id="272" r:id="rId9"/>
    <p:sldId id="267" r:id="rId10"/>
    <p:sldId id="270"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1" autoAdjust="0"/>
    <p:restoredTop sz="94660"/>
  </p:normalViewPr>
  <p:slideViewPr>
    <p:cSldViewPr snapToGrid="0">
      <p:cViewPr varScale="1">
        <p:scale>
          <a:sx n="111" d="100"/>
          <a:sy n="111"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9F3393B-C319-4E81-A1DC-A31391054D06}" type="datetimeFigureOut">
              <a:rPr lang="fr-FR" smtClean="0"/>
              <a:t>18/05/2026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EEBC5E-5D77-4CE2-AC94-7FBD60CE3721}"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89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C9F3393B-C319-4E81-A1DC-A31391054D06}" type="datetimeFigureOut">
              <a:rPr lang="fr-FR" smtClean="0"/>
              <a:t>18/05/2026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24947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9F3393B-C319-4E81-A1DC-A31391054D06}" type="datetimeFigureOut">
              <a:rPr lang="fr-FR" smtClean="0"/>
              <a:t>18/05/2026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449332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9F3393B-C319-4E81-A1DC-A31391054D06}" type="datetimeFigureOut">
              <a:rPr lang="fr-FR" smtClean="0"/>
              <a:t>18/05/2026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EEBC5E-5D77-4CE2-AC94-7FBD60CE3721}"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61922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9F3393B-C319-4E81-A1DC-A31391054D06}" type="datetimeFigureOut">
              <a:rPr lang="fr-FR" smtClean="0"/>
              <a:t>18/05/2026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3671947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9F3393B-C319-4E81-A1DC-A31391054D06}" type="datetimeFigureOut">
              <a:rPr lang="fr-FR" smtClean="0"/>
              <a:t>18/05/2026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EEBC5E-5D77-4CE2-AC94-7FBD60CE3721}"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24744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9F3393B-C319-4E81-A1DC-A31391054D06}" type="datetimeFigureOut">
              <a:rPr lang="fr-FR" smtClean="0"/>
              <a:t>18/05/2026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768550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F3393B-C319-4E81-A1DC-A31391054D06}" type="datetimeFigureOut">
              <a:rPr lang="fr-FR" smtClean="0"/>
              <a:t>18/05/2026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426076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F3393B-C319-4E81-A1DC-A31391054D06}" type="datetimeFigureOut">
              <a:rPr lang="fr-FR" smtClean="0"/>
              <a:t>18/05/2026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61491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F3393B-C319-4E81-A1DC-A31391054D06}" type="datetimeFigureOut">
              <a:rPr lang="fr-FR" smtClean="0"/>
              <a:t>18/05/2026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127957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9F3393B-C319-4E81-A1DC-A31391054D06}" type="datetimeFigureOut">
              <a:rPr lang="fr-FR" smtClean="0"/>
              <a:t>18/05/2026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49026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9F3393B-C319-4E81-A1DC-A31391054D06}" type="datetimeFigureOut">
              <a:rPr lang="fr-FR" smtClean="0"/>
              <a:t>18/05/2026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160682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9F3393B-C319-4E81-A1DC-A31391054D06}" type="datetimeFigureOut">
              <a:rPr lang="fr-FR" smtClean="0"/>
              <a:t>18/05/2026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139659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9F3393B-C319-4E81-A1DC-A31391054D06}" type="datetimeFigureOut">
              <a:rPr lang="fr-FR" smtClean="0"/>
              <a:t>18/05/2026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112622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3393B-C319-4E81-A1DC-A31391054D06}" type="datetimeFigureOut">
              <a:rPr lang="fr-FR" smtClean="0"/>
              <a:t>18/05/2026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400974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9F3393B-C319-4E81-A1DC-A31391054D06}" type="datetimeFigureOut">
              <a:rPr lang="fr-FR" smtClean="0"/>
              <a:t>18/05/2026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29111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9F3393B-C319-4E81-A1DC-A31391054D06}" type="datetimeFigureOut">
              <a:rPr lang="fr-FR" smtClean="0"/>
              <a:t>18/05/2026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4EEBC5E-5D77-4CE2-AC94-7FBD60CE3721}" type="slidenum">
              <a:rPr lang="fr-FR" smtClean="0"/>
              <a:t>‹N°›</a:t>
            </a:fld>
            <a:endParaRPr lang="fr-FR"/>
          </a:p>
        </p:txBody>
      </p:sp>
    </p:spTree>
    <p:extLst>
      <p:ext uri="{BB962C8B-B14F-4D97-AF65-F5344CB8AC3E}">
        <p14:creationId xmlns:p14="http://schemas.microsoft.com/office/powerpoint/2010/main" val="36821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70C0"/>
            </a:gs>
            <a:gs pos="23000">
              <a:srgbClr val="002060"/>
            </a:gs>
          </a:gsLst>
          <a:lin ang="27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9F3393B-C319-4E81-A1DC-A31391054D06}" type="datetimeFigureOut">
              <a:rPr lang="fr-FR" smtClean="0"/>
              <a:t>18/05/2026</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4EEBC5E-5D77-4CE2-AC94-7FBD60CE3721}" type="slidenum">
              <a:rPr lang="fr-FR" smtClean="0"/>
              <a:t>‹N°›</a:t>
            </a:fld>
            <a:endParaRPr lang="fr-FR"/>
          </a:p>
        </p:txBody>
      </p:sp>
    </p:spTree>
    <p:extLst>
      <p:ext uri="{BB962C8B-B14F-4D97-AF65-F5344CB8AC3E}">
        <p14:creationId xmlns:p14="http://schemas.microsoft.com/office/powerpoint/2010/main" val="4254333892"/>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E0431A6-FD0F-75AD-26B2-6B6711AD7682}"/>
              </a:ext>
            </a:extLst>
          </p:cNvPr>
          <p:cNvSpPr>
            <a:spLocks noGrp="1"/>
          </p:cNvSpPr>
          <p:nvPr>
            <p:ph type="title"/>
          </p:nvPr>
        </p:nvSpPr>
        <p:spPr>
          <a:xfrm>
            <a:off x="3063834" y="618799"/>
            <a:ext cx="9294421" cy="3397884"/>
          </a:xfrm>
        </p:spPr>
        <p:txBody>
          <a:bodyPr>
            <a:normAutofit/>
          </a:bodyPr>
          <a:lstStyle/>
          <a:p>
            <a:pPr algn="ctr"/>
            <a:r>
              <a:rPr lang="en-US" sz="3500" dirty="0">
                <a:ln w="0" cmpd="sng">
                  <a:solidFill>
                    <a:schemeClr val="tx1">
                      <a:lumMod val="85000"/>
                    </a:schemeClr>
                  </a:solidFill>
                </a:ln>
              </a:rPr>
              <a:t>From </a:t>
            </a:r>
            <a:r>
              <a:rPr lang="en-US" sz="3500" dirty="0" err="1">
                <a:ln w="0" cmpd="sng">
                  <a:solidFill>
                    <a:schemeClr val="tx1">
                      <a:lumMod val="85000"/>
                    </a:schemeClr>
                  </a:solidFill>
                </a:ln>
              </a:rPr>
              <a:t>craddle</a:t>
            </a:r>
            <a:r>
              <a:rPr lang="en-US" sz="3500" dirty="0">
                <a:ln w="0" cmpd="sng">
                  <a:solidFill>
                    <a:schemeClr val="tx1">
                      <a:lumMod val="85000"/>
                    </a:schemeClr>
                  </a:solidFill>
                </a:ln>
              </a:rPr>
              <a:t> to eternity: </a:t>
            </a:r>
            <a:br>
              <a:rPr lang="en-US" sz="3500" dirty="0">
                <a:ln w="0" cmpd="sng">
                  <a:solidFill>
                    <a:schemeClr val="tx1">
                      <a:lumMod val="85000"/>
                    </a:schemeClr>
                  </a:solidFill>
                </a:ln>
              </a:rPr>
            </a:br>
            <a:r>
              <a:rPr lang="en-US" sz="3500" dirty="0">
                <a:ln w="0" cmpd="sng">
                  <a:solidFill>
                    <a:schemeClr val="tx1">
                      <a:lumMod val="85000"/>
                    </a:schemeClr>
                  </a:solidFill>
                </a:ln>
              </a:rPr>
              <a:t>  </a:t>
            </a:r>
            <a:br>
              <a:rPr lang="en-US" sz="3500" dirty="0">
                <a:ln w="0" cmpd="sng">
                  <a:solidFill>
                    <a:schemeClr val="tx1">
                      <a:lumMod val="85000"/>
                    </a:schemeClr>
                  </a:solidFill>
                </a:ln>
              </a:rPr>
            </a:br>
            <a:r>
              <a:rPr lang="en-US" sz="3500" dirty="0">
                <a:ln w="0" cmpd="sng">
                  <a:solidFill>
                    <a:schemeClr val="tx1">
                      <a:lumMod val="85000"/>
                    </a:schemeClr>
                  </a:solidFill>
                </a:ln>
              </a:rPr>
              <a:t>how France protects personality rights in life and beyond</a:t>
            </a:r>
            <a:endParaRPr lang="fr-FR" sz="3500" dirty="0">
              <a:ln w="0" cmpd="sng">
                <a:solidFill>
                  <a:schemeClr val="tx1">
                    <a:lumMod val="85000"/>
                  </a:schemeClr>
                </a:solidFill>
              </a:ln>
            </a:endParaRPr>
          </a:p>
        </p:txBody>
      </p:sp>
      <p:pic>
        <p:nvPicPr>
          <p:cNvPr id="6" name="Image 5">
            <a:extLst>
              <a:ext uri="{FF2B5EF4-FFF2-40B4-BE49-F238E27FC236}">
                <a16:creationId xmlns:a16="http://schemas.microsoft.com/office/drawing/2014/main" id="{E1CC9CD5-744F-35EB-C798-327D3B1D2E32}"/>
              </a:ext>
            </a:extLst>
          </p:cNvPr>
          <p:cNvPicPr>
            <a:picLocks noChangeAspect="1"/>
          </p:cNvPicPr>
          <p:nvPr/>
        </p:nvPicPr>
        <p:blipFill>
          <a:blip r:embed="rId2"/>
          <a:stretch>
            <a:fillRect/>
          </a:stretch>
        </p:blipFill>
        <p:spPr>
          <a:xfrm>
            <a:off x="194252" y="129088"/>
            <a:ext cx="3395766" cy="4377307"/>
          </a:xfrm>
          <a:prstGeom prst="rect">
            <a:avLst/>
          </a:prstGeom>
          <a:effectLst>
            <a:reflection blurRad="6350" stA="50000" endA="300" endPos="55500" dist="50800" dir="5400000" sy="-100000" algn="bl" rotWithShape="0"/>
          </a:effectLst>
        </p:spPr>
      </p:pic>
      <p:sp>
        <p:nvSpPr>
          <p:cNvPr id="7" name="ZoneTexte 6">
            <a:extLst>
              <a:ext uri="{FF2B5EF4-FFF2-40B4-BE49-F238E27FC236}">
                <a16:creationId xmlns:a16="http://schemas.microsoft.com/office/drawing/2014/main" id="{AC30DE1A-2EFA-1FBB-8547-0E5E779314DB}"/>
              </a:ext>
            </a:extLst>
          </p:cNvPr>
          <p:cNvSpPr txBox="1"/>
          <p:nvPr/>
        </p:nvSpPr>
        <p:spPr>
          <a:xfrm>
            <a:off x="3590018" y="4773882"/>
            <a:ext cx="5902037" cy="1631216"/>
          </a:xfrm>
          <a:prstGeom prst="rect">
            <a:avLst/>
          </a:prstGeom>
          <a:noFill/>
        </p:spPr>
        <p:txBody>
          <a:bodyPr wrap="square" rtlCol="0">
            <a:spAutoFit/>
          </a:bodyPr>
          <a:lstStyle/>
          <a:p>
            <a:r>
              <a:rPr lang="en-US" sz="3000" b="1" dirty="0">
                <a:solidFill>
                  <a:schemeClr val="bg2">
                    <a:lumMod val="40000"/>
                    <a:lumOff val="60000"/>
                  </a:schemeClr>
                </a:solidFill>
              </a:rPr>
              <a:t>Speaker: Irène BÉNAC</a:t>
            </a:r>
          </a:p>
          <a:p>
            <a:r>
              <a:rPr lang="en-US" sz="1600" dirty="0">
                <a:solidFill>
                  <a:schemeClr val="bg2">
                    <a:lumMod val="40000"/>
                    <a:lumOff val="60000"/>
                  </a:schemeClr>
                </a:solidFill>
              </a:rPr>
              <a:t>   </a:t>
            </a:r>
          </a:p>
          <a:p>
            <a:r>
              <a:rPr lang="en-US" sz="2600" dirty="0">
                <a:solidFill>
                  <a:schemeClr val="bg2">
                    <a:lumMod val="40000"/>
                    <a:lumOff val="60000"/>
                  </a:schemeClr>
                </a:solidFill>
              </a:rPr>
              <a:t>Vice-president, 3rd civil chamber, Judicial court of Paris</a:t>
            </a:r>
          </a:p>
        </p:txBody>
      </p:sp>
    </p:spTree>
    <p:extLst>
      <p:ext uri="{BB962C8B-B14F-4D97-AF65-F5344CB8AC3E}">
        <p14:creationId xmlns:p14="http://schemas.microsoft.com/office/powerpoint/2010/main" val="1980209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intérieur, mur, plafond, décoration d’intérieur&#10;&#10;Le contenu généré par l’IA peut être incorrect.">
            <a:extLst>
              <a:ext uri="{FF2B5EF4-FFF2-40B4-BE49-F238E27FC236}">
                <a16:creationId xmlns:a16="http://schemas.microsoft.com/office/drawing/2014/main" id="{52682DF4-D5D5-6F48-5196-7D166095E52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t="14970" b="-3940"/>
          <a:stretch/>
        </p:blipFill>
        <p:spPr>
          <a:xfrm>
            <a:off x="0" y="0"/>
            <a:ext cx="12192000" cy="7199947"/>
          </a:xfrm>
          <a:prstGeom prst="rect">
            <a:avLst/>
          </a:prstGeom>
        </p:spPr>
      </p:pic>
      <p:sp>
        <p:nvSpPr>
          <p:cNvPr id="4" name="ZoneTexte 3">
            <a:extLst>
              <a:ext uri="{FF2B5EF4-FFF2-40B4-BE49-F238E27FC236}">
                <a16:creationId xmlns:a16="http://schemas.microsoft.com/office/drawing/2014/main" id="{69F5E97A-BF2D-A400-FCC3-6D2ED3F7519C}"/>
              </a:ext>
            </a:extLst>
          </p:cNvPr>
          <p:cNvSpPr txBox="1"/>
          <p:nvPr/>
        </p:nvSpPr>
        <p:spPr>
          <a:xfrm>
            <a:off x="695864" y="652325"/>
            <a:ext cx="4749669" cy="5324535"/>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r-FR" sz="2000" dirty="0">
                <a:latin typeface="+mj-lt"/>
                <a:ea typeface="Verdana" panose="020B0604030504040204" pitchFamily="34" charset="0"/>
              </a:rPr>
              <a:t>If </a:t>
            </a:r>
            <a:r>
              <a:rPr lang="fr-FR" sz="2000" b="1" dirty="0" err="1">
                <a:latin typeface="+mj-lt"/>
                <a:ea typeface="Verdana" panose="020B0604030504040204" pitchFamily="34" charset="0"/>
              </a:rPr>
              <a:t>personality</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rights</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cease</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upon</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death</a:t>
            </a:r>
            <a:r>
              <a:rPr lang="fr-FR" sz="2000" dirty="0">
                <a:latin typeface="+mj-lt"/>
                <a:ea typeface="Verdana" panose="020B0604030504040204" pitchFamily="34" charset="0"/>
              </a:rPr>
              <a:t>, </a:t>
            </a:r>
            <a:r>
              <a:rPr lang="fr-FR" sz="2000" b="1" dirty="0" err="1">
                <a:latin typeface="+mj-lt"/>
                <a:ea typeface="Verdana" panose="020B0604030504040204" pitchFamily="34" charset="0"/>
              </a:rPr>
              <a:t>heirs</a:t>
            </a:r>
            <a:r>
              <a:rPr lang="fr-FR" sz="2000" dirty="0">
                <a:latin typeface="+mj-lt"/>
                <a:ea typeface="Verdana" panose="020B0604030504040204" pitchFamily="34" charset="0"/>
              </a:rPr>
              <a:t> or close relatives </a:t>
            </a:r>
            <a:r>
              <a:rPr lang="fr-FR" sz="2000" b="1" dirty="0">
                <a:latin typeface="+mj-lt"/>
                <a:ea typeface="Verdana" panose="020B0604030504040204" pitchFamily="34" charset="0"/>
              </a:rPr>
              <a:t>may </a:t>
            </a:r>
            <a:r>
              <a:rPr lang="fr-FR" sz="2000" b="1" dirty="0" err="1">
                <a:latin typeface="+mj-lt"/>
                <a:ea typeface="Verdana" panose="020B0604030504040204" pitchFamily="34" charset="0"/>
              </a:rPr>
              <a:t>demonstrate</a:t>
            </a:r>
            <a:r>
              <a:rPr lang="fr-FR" sz="2000" b="1" dirty="0">
                <a:latin typeface="+mj-lt"/>
                <a:ea typeface="Verdana" panose="020B0604030504040204" pitchFamily="34" charset="0"/>
              </a:rPr>
              <a:t> a moral or </a:t>
            </a:r>
            <a:r>
              <a:rPr lang="fr-FR" sz="2000" b="1" dirty="0" err="1">
                <a:latin typeface="+mj-lt"/>
                <a:ea typeface="Verdana" panose="020B0604030504040204" pitchFamily="34" charset="0"/>
              </a:rPr>
              <a:t>material</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interest</a:t>
            </a:r>
            <a:r>
              <a:rPr lang="fr-FR" sz="2000" b="1" dirty="0">
                <a:latin typeface="+mj-lt"/>
                <a:ea typeface="Verdana" panose="020B0604030504040204" pitchFamily="34" charset="0"/>
              </a:rPr>
              <a:t> to </a:t>
            </a:r>
            <a:r>
              <a:rPr lang="fr-FR" sz="2000" b="1" dirty="0" err="1">
                <a:latin typeface="+mj-lt"/>
                <a:ea typeface="Verdana" panose="020B0604030504040204" pitchFamily="34" charset="0"/>
              </a:rPr>
              <a:t>take</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legal</a:t>
            </a:r>
            <a:r>
              <a:rPr lang="fr-FR" sz="2000" b="1" dirty="0">
                <a:latin typeface="+mj-lt"/>
                <a:ea typeface="Verdana" panose="020B0604030504040204" pitchFamily="34" charset="0"/>
              </a:rPr>
              <a:t> action </a:t>
            </a:r>
          </a:p>
          <a:p>
            <a:r>
              <a:rPr lang="fr-FR" sz="2000" b="1" dirty="0">
                <a:latin typeface="+mj-lt"/>
                <a:ea typeface="Verdana" panose="020B0604030504040204" pitchFamily="34" charset="0"/>
              </a:rPr>
              <a:t>for the memory, </a:t>
            </a:r>
            <a:r>
              <a:rPr lang="fr-FR" sz="2000" b="1" dirty="0" err="1">
                <a:latin typeface="+mj-lt"/>
                <a:ea typeface="Verdana" panose="020B0604030504040204" pitchFamily="34" charset="0"/>
              </a:rPr>
              <a:t>honor</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reputation</a:t>
            </a:r>
            <a:r>
              <a:rPr lang="fr-FR" sz="2000" b="1" dirty="0">
                <a:latin typeface="+mj-lt"/>
                <a:ea typeface="Verdana" panose="020B0604030504040204" pitchFamily="34" charset="0"/>
              </a:rPr>
              <a:t> or </a:t>
            </a:r>
            <a:r>
              <a:rPr lang="fr-FR" sz="2000" b="1" dirty="0" err="1">
                <a:latin typeface="+mj-lt"/>
                <a:ea typeface="Verdana" panose="020B0604030504040204" pitchFamily="34" charset="0"/>
              </a:rPr>
              <a:t>dignity</a:t>
            </a:r>
            <a:r>
              <a:rPr lang="fr-FR" sz="2000" b="1" dirty="0">
                <a:latin typeface="+mj-lt"/>
                <a:ea typeface="Verdana" panose="020B0604030504040204" pitchFamily="34" charset="0"/>
              </a:rPr>
              <a:t> of the </a:t>
            </a:r>
            <a:r>
              <a:rPr lang="fr-FR" sz="2000" b="1" dirty="0" err="1">
                <a:latin typeface="+mj-lt"/>
                <a:ea typeface="Verdana" panose="020B0604030504040204" pitchFamily="34" charset="0"/>
              </a:rPr>
              <a:t>deceased</a:t>
            </a:r>
            <a:r>
              <a:rPr lang="fr-FR" sz="2000" b="1" dirty="0">
                <a:latin typeface="+mj-lt"/>
                <a:ea typeface="Verdana" panose="020B0604030504040204" pitchFamily="34" charset="0"/>
              </a:rPr>
              <a:t>.</a:t>
            </a:r>
          </a:p>
          <a:p>
            <a:endParaRPr lang="fr-FR" sz="2000" b="1" dirty="0">
              <a:latin typeface="+mj-lt"/>
              <a:ea typeface="Verdana" panose="020B0604030504040204" pitchFamily="34" charset="0"/>
            </a:endParaRPr>
          </a:p>
          <a:p>
            <a:r>
              <a:rPr lang="fr-FR" sz="2000" dirty="0" err="1">
                <a:latin typeface="+mj-lt"/>
                <a:ea typeface="Verdana" panose="020B0604030504040204" pitchFamily="34" charset="0"/>
              </a:rPr>
              <a:t>Heirs</a:t>
            </a:r>
            <a:r>
              <a:rPr lang="fr-FR" sz="2000" dirty="0">
                <a:latin typeface="+mj-lt"/>
                <a:ea typeface="Verdana" panose="020B0604030504040204" pitchFamily="34" charset="0"/>
              </a:rPr>
              <a:t> may </a:t>
            </a:r>
            <a:r>
              <a:rPr lang="fr-FR" sz="2000" b="1" dirty="0" err="1">
                <a:latin typeface="+mj-lt"/>
                <a:ea typeface="Verdana" panose="020B0604030504040204" pitchFamily="34" charset="0"/>
              </a:rPr>
              <a:t>authorize</a:t>
            </a:r>
            <a:r>
              <a:rPr lang="fr-FR" sz="2000" b="1" dirty="0">
                <a:latin typeface="+mj-lt"/>
                <a:ea typeface="Verdana" panose="020B0604030504040204" pitchFamily="34" charset="0"/>
              </a:rPr>
              <a:t> or </a:t>
            </a:r>
            <a:r>
              <a:rPr lang="fr-FR" sz="2000" b="1" dirty="0" err="1">
                <a:latin typeface="+mj-lt"/>
                <a:ea typeface="Verdana" panose="020B0604030504040204" pitchFamily="34" charset="0"/>
              </a:rPr>
              <a:t>prohibit</a:t>
            </a:r>
            <a:r>
              <a:rPr lang="fr-FR" sz="2000" b="1" dirty="0">
                <a:latin typeface="+mj-lt"/>
                <a:ea typeface="Verdana" panose="020B0604030504040204" pitchFamily="34" charset="0"/>
              </a:rPr>
              <a:t> the commercial use of the </a:t>
            </a:r>
            <a:r>
              <a:rPr lang="fr-FR" sz="2000" b="1" dirty="0" err="1">
                <a:latin typeface="+mj-lt"/>
                <a:ea typeface="Verdana" panose="020B0604030504040204" pitchFamily="34" charset="0"/>
              </a:rPr>
              <a:t>deceased’s</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name</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voice</a:t>
            </a:r>
            <a:r>
              <a:rPr lang="fr-FR" sz="2000" b="1" dirty="0">
                <a:latin typeface="+mj-lt"/>
                <a:ea typeface="Verdana" panose="020B0604030504040204" pitchFamily="34" charset="0"/>
              </a:rPr>
              <a:t> or image, </a:t>
            </a:r>
            <a:r>
              <a:rPr lang="en-US" sz="2000" b="1" dirty="0">
                <a:latin typeface="+mj-lt"/>
                <a:ea typeface="Verdana" panose="020B0604030504040204" pitchFamily="34" charset="0"/>
              </a:rPr>
              <a:t>if they can demonstrate the existence of a potential confusion that is prejudicial to them,</a:t>
            </a:r>
            <a:endParaRPr lang="fr-FR" sz="2000" dirty="0">
              <a:latin typeface="+mj-lt"/>
              <a:ea typeface="Verdana" panose="020B0604030504040204" pitchFamily="34" charset="0"/>
            </a:endParaRPr>
          </a:p>
          <a:p>
            <a:endParaRPr lang="fr-FR" sz="2000" dirty="0">
              <a:latin typeface="+mj-lt"/>
              <a:ea typeface="Verdana" panose="020B0604030504040204" pitchFamily="34" charset="0"/>
            </a:endParaRPr>
          </a:p>
          <a:p>
            <a:r>
              <a:rPr lang="fr-FR" sz="2000" dirty="0" err="1">
                <a:latin typeface="+mj-lt"/>
                <a:ea typeface="Verdana" panose="020B0604030504040204" pitchFamily="34" charset="0"/>
              </a:rPr>
              <a:t>subject</a:t>
            </a:r>
            <a:r>
              <a:rPr lang="fr-FR" sz="2000" dirty="0">
                <a:latin typeface="+mj-lt"/>
                <a:ea typeface="Verdana" panose="020B0604030504040204" pitchFamily="34" charset="0"/>
              </a:rPr>
              <a:t> to the </a:t>
            </a:r>
            <a:r>
              <a:rPr lang="fr-FR" sz="2000" b="1" dirty="0" err="1">
                <a:latin typeface="+mj-lt"/>
                <a:ea typeface="Verdana" panose="020B0604030504040204" pitchFamily="34" charset="0"/>
              </a:rPr>
              <a:t>commitments</a:t>
            </a:r>
            <a:r>
              <a:rPr lang="fr-FR" sz="2000" b="1" dirty="0">
                <a:latin typeface="+mj-lt"/>
                <a:ea typeface="Verdana" panose="020B0604030504040204" pitchFamily="34" charset="0"/>
              </a:rPr>
              <a:t> made by the </a:t>
            </a:r>
            <a:r>
              <a:rPr lang="fr-FR" sz="2000" b="1" dirty="0" err="1">
                <a:latin typeface="+mj-lt"/>
                <a:ea typeface="Verdana" panose="020B0604030504040204" pitchFamily="34" charset="0"/>
              </a:rPr>
              <a:t>deceased</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which</a:t>
            </a:r>
            <a:r>
              <a:rPr lang="fr-FR" sz="2000" b="1" dirty="0">
                <a:latin typeface="+mj-lt"/>
                <a:ea typeface="Verdana" panose="020B0604030504040204" pitchFamily="34" charset="0"/>
              </a:rPr>
              <a:t> are binding on </a:t>
            </a:r>
            <a:r>
              <a:rPr lang="fr-FR" sz="2000" b="1" dirty="0" err="1">
                <a:latin typeface="+mj-lt"/>
                <a:ea typeface="Verdana" panose="020B0604030504040204" pitchFamily="34" charset="0"/>
              </a:rPr>
              <a:t>them</a:t>
            </a:r>
            <a:r>
              <a:rPr lang="fr-FR" sz="2000" b="1" dirty="0">
                <a:latin typeface="+mj-lt"/>
                <a:ea typeface="Verdana" panose="020B0604030504040204" pitchFamily="34" charset="0"/>
              </a:rPr>
              <a:t>.</a:t>
            </a:r>
          </a:p>
        </p:txBody>
      </p:sp>
      <p:sp>
        <p:nvSpPr>
          <p:cNvPr id="2" name="ZoneTexte 1">
            <a:extLst>
              <a:ext uri="{FF2B5EF4-FFF2-40B4-BE49-F238E27FC236}">
                <a16:creationId xmlns:a16="http://schemas.microsoft.com/office/drawing/2014/main" id="{CBFCBEC2-6CCC-5C90-BBAF-C71B3DB13A08}"/>
              </a:ext>
            </a:extLst>
          </p:cNvPr>
          <p:cNvSpPr txBox="1"/>
          <p:nvPr/>
        </p:nvSpPr>
        <p:spPr>
          <a:xfrm>
            <a:off x="6050603" y="652325"/>
            <a:ext cx="5445533" cy="1169551"/>
          </a:xfrm>
          <a:prstGeom prst="rect">
            <a:avLst/>
          </a:prstGeom>
          <a:noFill/>
          <a:ln>
            <a:solidFill>
              <a:schemeClr val="tx1"/>
            </a:solidFill>
          </a:ln>
        </p:spPr>
        <p:txBody>
          <a:bodyPr wrap="square" rtlCol="0">
            <a:spAutoFit/>
          </a:bodyPr>
          <a:lstStyle/>
          <a:p>
            <a:r>
              <a:rPr lang="en-US" sz="1400" dirty="0"/>
              <a:t>“A person's relatives may object to the reproduction of his image after his death if they suffer personal harm as a result of an infringement on the memory of the deceased or the respect due to him.” (Cour de cassation, 1re Civ., 1er  </a:t>
            </a:r>
            <a:r>
              <a:rPr lang="en-US" sz="1400" dirty="0" err="1"/>
              <a:t>juillet</a:t>
            </a:r>
            <a:r>
              <a:rPr lang="en-US" sz="1400" dirty="0"/>
              <a:t> 2010, n° 09-15.479, </a:t>
            </a:r>
            <a:r>
              <a:rPr lang="en-US" sz="1400" dirty="0" err="1"/>
              <a:t>publié</a:t>
            </a:r>
            <a:r>
              <a:rPr lang="en-US" sz="1400" dirty="0"/>
              <a:t>)</a:t>
            </a:r>
            <a:endParaRPr lang="fr-FR" sz="1400" dirty="0"/>
          </a:p>
        </p:txBody>
      </p:sp>
      <p:sp>
        <p:nvSpPr>
          <p:cNvPr id="3" name="ZoneTexte 2">
            <a:extLst>
              <a:ext uri="{FF2B5EF4-FFF2-40B4-BE49-F238E27FC236}">
                <a16:creationId xmlns:a16="http://schemas.microsoft.com/office/drawing/2014/main" id="{35C7D9C0-16F1-BFD2-DEAE-4E3E4C5C40DF}"/>
              </a:ext>
            </a:extLst>
          </p:cNvPr>
          <p:cNvSpPr txBox="1"/>
          <p:nvPr/>
        </p:nvSpPr>
        <p:spPr>
          <a:xfrm>
            <a:off x="6050603" y="2197893"/>
            <a:ext cx="5485113" cy="2462213"/>
          </a:xfrm>
          <a:prstGeom prst="rect">
            <a:avLst/>
          </a:prstGeom>
          <a:noFill/>
          <a:ln>
            <a:solidFill>
              <a:schemeClr val="tx1"/>
            </a:solidFill>
          </a:ln>
        </p:spPr>
        <p:txBody>
          <a:bodyPr wrap="square" rtlCol="0">
            <a:spAutoFit/>
          </a:bodyPr>
          <a:lstStyle/>
          <a:p>
            <a:r>
              <a:rPr lang="en-US" sz="1400" dirty="0"/>
              <a:t>“</a:t>
            </a:r>
            <a:r>
              <a:rPr lang="en-US" sz="1400" b="1" dirty="0"/>
              <a:t>Given that the right to a family name, as a personality right, ceases upon the person’s death and is not transferable by reason of death</a:t>
            </a:r>
            <a:r>
              <a:rPr lang="en-US" sz="1400" dirty="0"/>
              <a:t>, Ms. [M], acting in her capacity as legatee of Ms. [W], is</a:t>
            </a:r>
            <a:r>
              <a:rPr lang="en-US" sz="1400" b="1" dirty="0"/>
              <a:t>, in the absence of invoking a personal injury to herself, not entitled to seek compensation for the harm resulting from the commercial exploitation by EK of Ms. [W]’s family name</a:t>
            </a:r>
            <a:r>
              <a:rPr lang="en-US" sz="1400" dirty="0"/>
              <a:t>. The judgment must therefore be upheld insofar as it declared Ms. [M]’s claim for damages regarding the infringement of Ms. [Z]’s name and image to be inadmissible..”</a:t>
            </a:r>
          </a:p>
          <a:p>
            <a:r>
              <a:rPr lang="en-US" sz="1400" dirty="0"/>
              <a:t>(Cour </a:t>
            </a:r>
            <a:r>
              <a:rPr lang="en-US" sz="1400" dirty="0" err="1"/>
              <a:t>d'appel</a:t>
            </a:r>
            <a:r>
              <a:rPr lang="en-US" sz="1400" dirty="0"/>
              <a:t> de Versailles, 17 </a:t>
            </a:r>
            <a:r>
              <a:rPr lang="en-US" sz="1400" dirty="0" err="1"/>
              <a:t>septembre</a:t>
            </a:r>
            <a:r>
              <a:rPr lang="en-US" sz="1400" dirty="0"/>
              <a:t> 2025, n° 22/04390)</a:t>
            </a:r>
            <a:endParaRPr lang="fr-FR" sz="1400" dirty="0"/>
          </a:p>
        </p:txBody>
      </p:sp>
      <p:sp>
        <p:nvSpPr>
          <p:cNvPr id="6" name="ZoneTexte 5">
            <a:extLst>
              <a:ext uri="{FF2B5EF4-FFF2-40B4-BE49-F238E27FC236}">
                <a16:creationId xmlns:a16="http://schemas.microsoft.com/office/drawing/2014/main" id="{51B7B538-5A14-A696-79E7-86A585DBEFA4}"/>
              </a:ext>
            </a:extLst>
          </p:cNvPr>
          <p:cNvSpPr txBox="1"/>
          <p:nvPr/>
        </p:nvSpPr>
        <p:spPr>
          <a:xfrm>
            <a:off x="6050603" y="4956048"/>
            <a:ext cx="5485113" cy="1600438"/>
          </a:xfrm>
          <a:prstGeom prst="rect">
            <a:avLst/>
          </a:prstGeom>
          <a:noFill/>
          <a:ln w="9525">
            <a:solidFill>
              <a:schemeClr val="tx1"/>
            </a:solidFill>
          </a:ln>
        </p:spPr>
        <p:txBody>
          <a:bodyPr wrap="square" rtlCol="0">
            <a:spAutoFit/>
          </a:bodyPr>
          <a:lstStyle/>
          <a:p>
            <a:r>
              <a:rPr lang="en-US" sz="1400" b="0" i="0" u="none" strike="noStrike" baseline="0" dirty="0"/>
              <a:t>“The use of the surname [K] which belongs to both the artist and his son (...) was made without authorization for commercial purposes to designate products or colors in reference to the artist, and was unjustified in the context of wall panels or colors. </a:t>
            </a:r>
            <a:r>
              <a:rPr lang="en-US" sz="1400" b="1" i="0" u="none" strike="noStrike" baseline="0" dirty="0"/>
              <a:t>This unjustified use of the surname [K] causes moral harm</a:t>
            </a:r>
            <a:r>
              <a:rPr lang="en-US" sz="1400" b="0" i="0" u="none" strike="noStrike" baseline="0" dirty="0"/>
              <a:t> to Mr. [H] [K], acting as the heir of [H] [K]].” (Cour </a:t>
            </a:r>
            <a:r>
              <a:rPr lang="en-US" sz="1400" b="0" i="0" u="none" strike="noStrike" baseline="0" dirty="0" err="1"/>
              <a:t>d'appel</a:t>
            </a:r>
            <a:r>
              <a:rPr lang="en-US" sz="1400" b="0" i="0" u="none" strike="noStrike" baseline="0" dirty="0"/>
              <a:t> de Paris, 6 </a:t>
            </a:r>
            <a:r>
              <a:rPr lang="en-US" sz="1400" b="0" i="0" u="none" strike="noStrike" baseline="0" dirty="0" err="1"/>
              <a:t>janvier</a:t>
            </a:r>
            <a:r>
              <a:rPr lang="en-US" sz="1400" b="0" i="0" u="none" strike="noStrike" baseline="0" dirty="0"/>
              <a:t> 2023, n° 21/03680)</a:t>
            </a:r>
            <a:endParaRPr lang="fr-FR" sz="1400" dirty="0"/>
          </a:p>
        </p:txBody>
      </p:sp>
    </p:spTree>
    <p:extLst>
      <p:ext uri="{BB962C8B-B14F-4D97-AF65-F5344CB8AC3E}">
        <p14:creationId xmlns:p14="http://schemas.microsoft.com/office/powerpoint/2010/main" val="855898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28040-5E32-E92A-B92C-4B553E41CDBD}"/>
              </a:ext>
            </a:extLst>
          </p:cNvPr>
          <p:cNvSpPr>
            <a:spLocks noGrp="1"/>
          </p:cNvSpPr>
          <p:nvPr>
            <p:ph type="title"/>
          </p:nvPr>
        </p:nvSpPr>
        <p:spPr>
          <a:xfrm>
            <a:off x="1241193" y="2222910"/>
            <a:ext cx="8534400" cy="1507067"/>
          </a:xfrm>
        </p:spPr>
        <p:txBody>
          <a:bodyPr>
            <a:normAutofit/>
          </a:bodyPr>
          <a:lstStyle/>
          <a:p>
            <a:r>
              <a:rPr lang="fr-FR" sz="4000" dirty="0"/>
              <a:t>Conclusion</a:t>
            </a:r>
          </a:p>
        </p:txBody>
      </p:sp>
    </p:spTree>
    <p:extLst>
      <p:ext uri="{BB962C8B-B14F-4D97-AF65-F5344CB8AC3E}">
        <p14:creationId xmlns:p14="http://schemas.microsoft.com/office/powerpoint/2010/main" val="1206613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28040-5E32-E92A-B92C-4B553E41CDBD}"/>
              </a:ext>
            </a:extLst>
          </p:cNvPr>
          <p:cNvSpPr>
            <a:spLocks noGrp="1"/>
          </p:cNvSpPr>
          <p:nvPr>
            <p:ph type="title"/>
          </p:nvPr>
        </p:nvSpPr>
        <p:spPr>
          <a:xfrm>
            <a:off x="4211183" y="1891060"/>
            <a:ext cx="8534400" cy="1507067"/>
          </a:xfrm>
        </p:spPr>
        <p:txBody>
          <a:bodyPr/>
          <a:lstStyle/>
          <a:p>
            <a:r>
              <a:rPr lang="fr-FR" dirty="0" err="1"/>
              <a:t>Thank</a:t>
            </a:r>
            <a:r>
              <a:rPr lang="fr-FR" dirty="0"/>
              <a:t> </a:t>
            </a:r>
            <a:r>
              <a:rPr lang="fr-FR" dirty="0" err="1"/>
              <a:t>you</a:t>
            </a:r>
            <a:r>
              <a:rPr lang="fr-FR" dirty="0"/>
              <a:t> for </a:t>
            </a:r>
            <a:r>
              <a:rPr lang="fr-FR" dirty="0" err="1"/>
              <a:t>your</a:t>
            </a:r>
            <a:r>
              <a:rPr lang="fr-FR" dirty="0"/>
              <a:t> attention!</a:t>
            </a:r>
          </a:p>
        </p:txBody>
      </p:sp>
      <p:pic>
        <p:nvPicPr>
          <p:cNvPr id="5" name="Espace réservé du contenu 4">
            <a:extLst>
              <a:ext uri="{FF2B5EF4-FFF2-40B4-BE49-F238E27FC236}">
                <a16:creationId xmlns:a16="http://schemas.microsoft.com/office/drawing/2014/main" id="{DAF41170-E22F-EAE4-79D1-6190AA1F87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1" y="563298"/>
            <a:ext cx="3296773" cy="4162593"/>
          </a:xfrm>
          <a:effectLst>
            <a:innerShdw blurRad="63500" dist="50800" dir="5400000">
              <a:prstClr val="black"/>
            </a:innerShdw>
            <a:reflection blurRad="6350" stA="50000" endA="275" endPos="40000" dist="101600" dir="5400000" sy="-100000" algn="bl" rotWithShape="0"/>
          </a:effectLst>
        </p:spPr>
      </p:pic>
      <p:sp>
        <p:nvSpPr>
          <p:cNvPr id="6" name="ZoneTexte 5">
            <a:extLst>
              <a:ext uri="{FF2B5EF4-FFF2-40B4-BE49-F238E27FC236}">
                <a16:creationId xmlns:a16="http://schemas.microsoft.com/office/drawing/2014/main" id="{161B9336-486E-87EF-FDEA-064493098420}"/>
              </a:ext>
            </a:extLst>
          </p:cNvPr>
          <p:cNvSpPr txBox="1"/>
          <p:nvPr/>
        </p:nvSpPr>
        <p:spPr>
          <a:xfrm>
            <a:off x="4211183" y="5011387"/>
            <a:ext cx="2695699" cy="523220"/>
          </a:xfrm>
          <a:prstGeom prst="rect">
            <a:avLst/>
          </a:prstGeom>
          <a:noFill/>
        </p:spPr>
        <p:txBody>
          <a:bodyPr wrap="square" rtlCol="0">
            <a:spAutoFit/>
          </a:bodyPr>
          <a:lstStyle/>
          <a:p>
            <a:r>
              <a:rPr lang="fr-FR" sz="2800" dirty="0"/>
              <a:t>Irène BÉNAC</a:t>
            </a:r>
          </a:p>
        </p:txBody>
      </p:sp>
    </p:spTree>
    <p:extLst>
      <p:ext uri="{BB962C8B-B14F-4D97-AF65-F5344CB8AC3E}">
        <p14:creationId xmlns:p14="http://schemas.microsoft.com/office/powerpoint/2010/main" val="2721932970"/>
      </p:ext>
    </p:extLst>
  </p:cSld>
  <p:clrMapOvr>
    <a:masterClrMapping/>
  </p:clrMapOvr>
  <mc:AlternateContent xmlns:mc="http://schemas.openxmlformats.org/markup-compatibility/2006" xmlns:p14="http://schemas.microsoft.com/office/powerpoint/2010/main">
    <mc:Choice Requires="p14">
      <p:transition spd="slow" p14:dur="425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28040-5E32-E92A-B92C-4B553E41CDBD}"/>
              </a:ext>
            </a:extLst>
          </p:cNvPr>
          <p:cNvSpPr>
            <a:spLocks noGrp="1"/>
          </p:cNvSpPr>
          <p:nvPr>
            <p:ph type="title"/>
          </p:nvPr>
        </p:nvSpPr>
        <p:spPr>
          <a:xfrm>
            <a:off x="680223" y="2675466"/>
            <a:ext cx="9132849" cy="1507067"/>
          </a:xfrm>
        </p:spPr>
        <p:txBody>
          <a:bodyPr/>
          <a:lstStyle/>
          <a:p>
            <a:r>
              <a:rPr lang="fr-FR" cap="none" dirty="0">
                <a:latin typeface="Verdana" panose="020B0604030504040204" pitchFamily="34" charset="0"/>
                <a:ea typeface="Verdana" panose="020B0604030504040204" pitchFamily="34" charset="0"/>
                <a:cs typeface="Calibri" panose="020F0502020204030204" pitchFamily="34" charset="0"/>
              </a:rPr>
              <a:t>1. </a:t>
            </a:r>
            <a:r>
              <a:rPr lang="fr-FR" cap="none" dirty="0" err="1">
                <a:latin typeface="Verdana" panose="020B0604030504040204" pitchFamily="34" charset="0"/>
                <a:ea typeface="Verdana" panose="020B0604030504040204" pitchFamily="34" charset="0"/>
                <a:cs typeface="Calibri" panose="020F0502020204030204" pitchFamily="34" charset="0"/>
              </a:rPr>
              <a:t>What</a:t>
            </a:r>
            <a:r>
              <a:rPr lang="fr-FR" cap="none" dirty="0">
                <a:latin typeface="Verdana" panose="020B0604030504040204" pitchFamily="34" charset="0"/>
                <a:ea typeface="Verdana" panose="020B0604030504040204" pitchFamily="34" charset="0"/>
                <a:cs typeface="Calibri" panose="020F0502020204030204" pitchFamily="34" charset="0"/>
              </a:rPr>
              <a:t> are </a:t>
            </a:r>
            <a:r>
              <a:rPr lang="fr-FR" cap="none" dirty="0" err="1">
                <a:latin typeface="Verdana" panose="020B0604030504040204" pitchFamily="34" charset="0"/>
                <a:ea typeface="Verdana" panose="020B0604030504040204" pitchFamily="34" charset="0"/>
                <a:cs typeface="Calibri" panose="020F0502020204030204" pitchFamily="34" charset="0"/>
              </a:rPr>
              <a:t>personality</a:t>
            </a:r>
            <a:r>
              <a:rPr lang="fr-FR" cap="none" dirty="0">
                <a:latin typeface="Verdana" panose="020B0604030504040204" pitchFamily="34" charset="0"/>
                <a:ea typeface="Verdana" panose="020B0604030504040204" pitchFamily="34" charset="0"/>
                <a:cs typeface="Calibri" panose="020F0502020204030204" pitchFamily="34" charset="0"/>
              </a:rPr>
              <a:t> </a:t>
            </a:r>
            <a:r>
              <a:rPr lang="fr-FR" cap="none" dirty="0" err="1">
                <a:latin typeface="Verdana" panose="020B0604030504040204" pitchFamily="34" charset="0"/>
                <a:ea typeface="Verdana" panose="020B0604030504040204" pitchFamily="34" charset="0"/>
                <a:cs typeface="Calibri" panose="020F0502020204030204" pitchFamily="34" charset="0"/>
              </a:rPr>
              <a:t>rights</a:t>
            </a:r>
            <a:r>
              <a:rPr lang="fr-FR" cap="none" dirty="0">
                <a:latin typeface="Verdana" panose="020B0604030504040204" pitchFamily="34" charset="0"/>
                <a:ea typeface="Verdana" panose="020B0604030504040204" pitchFamily="34" charset="0"/>
                <a:cs typeface="Calibri" panose="020F0502020204030204" pitchFamily="34" charset="0"/>
              </a:rPr>
              <a:t>?</a:t>
            </a:r>
            <a:br>
              <a:rPr lang="fr-FR" cap="none" dirty="0">
                <a:latin typeface="Verdana" panose="020B0604030504040204" pitchFamily="34" charset="0"/>
                <a:ea typeface="Verdana" panose="020B0604030504040204" pitchFamily="34" charset="0"/>
                <a:cs typeface="Calibri" panose="020F0502020204030204" pitchFamily="34" charset="0"/>
              </a:rPr>
            </a:br>
            <a:endParaRPr lang="fr-FR" cap="none" dirty="0">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2836811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intérieur, mur, plafond, décoration d’intérieur&#10;&#10;Le contenu généré par l’IA peut être incorrect.">
            <a:extLst>
              <a:ext uri="{FF2B5EF4-FFF2-40B4-BE49-F238E27FC236}">
                <a16:creationId xmlns:a16="http://schemas.microsoft.com/office/drawing/2014/main" id="{52682DF4-D5D5-6F48-5196-7D166095E52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t="14970" b="-3940"/>
          <a:stretch/>
        </p:blipFill>
        <p:spPr>
          <a:xfrm>
            <a:off x="-1" y="0"/>
            <a:ext cx="12192000" cy="7199947"/>
          </a:xfrm>
          <a:prstGeom prst="rect">
            <a:avLst/>
          </a:prstGeom>
          <a:ln>
            <a:solidFill>
              <a:schemeClr val="tx1"/>
            </a:solidFill>
          </a:ln>
        </p:spPr>
      </p:pic>
      <p:sp>
        <p:nvSpPr>
          <p:cNvPr id="4" name="ZoneTexte 3">
            <a:extLst>
              <a:ext uri="{FF2B5EF4-FFF2-40B4-BE49-F238E27FC236}">
                <a16:creationId xmlns:a16="http://schemas.microsoft.com/office/drawing/2014/main" id="{69F5E97A-BF2D-A400-FCC3-6D2ED3F7519C}"/>
              </a:ext>
            </a:extLst>
          </p:cNvPr>
          <p:cNvSpPr txBox="1"/>
          <p:nvPr/>
        </p:nvSpPr>
        <p:spPr>
          <a:xfrm>
            <a:off x="707517" y="1192660"/>
            <a:ext cx="4819512" cy="4247317"/>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err="1">
                <a:latin typeface="+mj-lt"/>
                <a:ea typeface="Verdana" panose="020B0604030504040204" pitchFamily="34" charset="0"/>
              </a:rPr>
              <a:t>Personality</a:t>
            </a:r>
            <a:r>
              <a:rPr lang="fr-FR" b="1" dirty="0">
                <a:latin typeface="+mj-lt"/>
                <a:ea typeface="Verdana" panose="020B0604030504040204" pitchFamily="34" charset="0"/>
              </a:rPr>
              <a:t> </a:t>
            </a:r>
            <a:r>
              <a:rPr lang="fr-FR" b="1" dirty="0" err="1">
                <a:latin typeface="+mj-lt"/>
                <a:ea typeface="Verdana" panose="020B0604030504040204" pitchFamily="34" charset="0"/>
              </a:rPr>
              <a:t>rights</a:t>
            </a:r>
            <a:r>
              <a:rPr lang="fr-FR" b="1" dirty="0">
                <a:latin typeface="+mj-lt"/>
                <a:ea typeface="Verdana" panose="020B0604030504040204" pitchFamily="34" charset="0"/>
              </a:rPr>
              <a:t> </a:t>
            </a:r>
            <a:r>
              <a:rPr lang="fr-FR" dirty="0" err="1">
                <a:latin typeface="+mj-lt"/>
                <a:ea typeface="Verdana" panose="020B0604030504040204" pitchFamily="34" charset="0"/>
              </a:rPr>
              <a:t>protect</a:t>
            </a:r>
            <a:r>
              <a:rPr lang="fr-FR" dirty="0">
                <a:latin typeface="+mj-lt"/>
                <a:ea typeface="Verdana" panose="020B0604030504040204" pitchFamily="34" charset="0"/>
              </a:rPr>
              <a:t> the </a:t>
            </a:r>
            <a:r>
              <a:rPr lang="fr-FR" dirty="0" err="1">
                <a:latin typeface="+mj-lt"/>
                <a:ea typeface="Verdana" panose="020B0604030504040204" pitchFamily="34" charset="0"/>
              </a:rPr>
              <a:t>fundamental</a:t>
            </a:r>
            <a:r>
              <a:rPr lang="fr-FR" dirty="0">
                <a:latin typeface="+mj-lt"/>
                <a:ea typeface="Verdana" panose="020B0604030504040204" pitchFamily="34" charset="0"/>
              </a:rPr>
              <a:t> </a:t>
            </a:r>
            <a:r>
              <a:rPr lang="fr-FR" dirty="0" err="1">
                <a:latin typeface="+mj-lt"/>
                <a:ea typeface="Verdana" panose="020B0604030504040204" pitchFamily="34" charset="0"/>
              </a:rPr>
              <a:t>attributes</a:t>
            </a:r>
            <a:r>
              <a:rPr lang="fr-FR" dirty="0">
                <a:latin typeface="+mj-lt"/>
                <a:ea typeface="Verdana" panose="020B0604030504040204" pitchFamily="34" charset="0"/>
              </a:rPr>
              <a:t> of a </a:t>
            </a:r>
            <a:r>
              <a:rPr lang="fr-FR" dirty="0" err="1">
                <a:latin typeface="+mj-lt"/>
                <a:ea typeface="Verdana" panose="020B0604030504040204" pitchFamily="34" charset="0"/>
              </a:rPr>
              <a:t>person’s</a:t>
            </a:r>
            <a:r>
              <a:rPr lang="fr-FR" dirty="0">
                <a:latin typeface="+mj-lt"/>
                <a:ea typeface="Verdana" panose="020B0604030504040204" pitchFamily="34" charset="0"/>
              </a:rPr>
              <a:t> </a:t>
            </a:r>
            <a:r>
              <a:rPr lang="fr-FR" dirty="0" err="1">
                <a:latin typeface="+mj-lt"/>
                <a:ea typeface="Verdana" panose="020B0604030504040204" pitchFamily="34" charset="0"/>
              </a:rPr>
              <a:t>identity</a:t>
            </a:r>
            <a:r>
              <a:rPr lang="fr-FR" dirty="0">
                <a:latin typeface="+mj-lt"/>
                <a:ea typeface="Verdana" panose="020B0604030504040204" pitchFamily="34" charset="0"/>
              </a:rPr>
              <a:t>, </a:t>
            </a:r>
            <a:r>
              <a:rPr lang="fr-FR" dirty="0" err="1">
                <a:latin typeface="+mj-lt"/>
                <a:ea typeface="Verdana" panose="020B0604030504040204" pitchFamily="34" charset="0"/>
              </a:rPr>
              <a:t>privacy</a:t>
            </a:r>
            <a:r>
              <a:rPr lang="fr-FR" dirty="0">
                <a:latin typeface="+mj-lt"/>
                <a:ea typeface="Verdana" panose="020B0604030504040204" pitchFamily="34" charset="0"/>
              </a:rPr>
              <a:t> ans </a:t>
            </a:r>
            <a:r>
              <a:rPr lang="fr-FR" dirty="0" err="1">
                <a:latin typeface="+mj-lt"/>
                <a:ea typeface="Verdana" panose="020B0604030504040204" pitchFamily="34" charset="0"/>
              </a:rPr>
              <a:t>dignity</a:t>
            </a:r>
            <a:r>
              <a:rPr lang="fr-FR" dirty="0">
                <a:latin typeface="+mj-lt"/>
                <a:ea typeface="Verdana" panose="020B0604030504040204" pitchFamily="34" charset="0"/>
              </a:rPr>
              <a:t>, </a:t>
            </a:r>
            <a:r>
              <a:rPr lang="fr-FR" dirty="0" err="1">
                <a:latin typeface="+mj-lt"/>
                <a:ea typeface="Verdana" panose="020B0604030504040204" pitchFamily="34" charset="0"/>
              </a:rPr>
              <a:t>including</a:t>
            </a:r>
            <a:r>
              <a:rPr lang="fr-FR" dirty="0">
                <a:latin typeface="+mj-lt"/>
                <a:ea typeface="Verdana" panose="020B0604030504040204" pitchFamily="34" charset="0"/>
              </a:rPr>
              <a:t> : </a:t>
            </a:r>
          </a:p>
          <a:p>
            <a:r>
              <a:rPr lang="fr-FR" b="1" dirty="0" err="1">
                <a:latin typeface="+mj-lt"/>
                <a:ea typeface="Verdana" panose="020B0604030504040204" pitchFamily="34" charset="0"/>
              </a:rPr>
              <a:t>name</a:t>
            </a:r>
            <a:r>
              <a:rPr lang="fr-FR" b="1" dirty="0">
                <a:latin typeface="+mj-lt"/>
                <a:ea typeface="Verdana" panose="020B0604030504040204" pitchFamily="34" charset="0"/>
              </a:rPr>
              <a:t>, </a:t>
            </a:r>
            <a:r>
              <a:rPr lang="fr-FR" b="1" dirty="0" err="1">
                <a:latin typeface="+mj-lt"/>
                <a:ea typeface="Verdana" panose="020B0604030504040204" pitchFamily="34" charset="0"/>
              </a:rPr>
              <a:t>voice</a:t>
            </a:r>
            <a:r>
              <a:rPr lang="fr-FR" b="1" dirty="0">
                <a:latin typeface="+mj-lt"/>
                <a:ea typeface="Verdana" panose="020B0604030504040204" pitchFamily="34" charset="0"/>
              </a:rPr>
              <a:t>, image.</a:t>
            </a:r>
            <a:br>
              <a:rPr lang="fr-FR" dirty="0">
                <a:latin typeface="+mj-lt"/>
                <a:ea typeface="Verdana" panose="020B0604030504040204" pitchFamily="34" charset="0"/>
              </a:rPr>
            </a:br>
            <a:endParaRPr lang="fr-FR" dirty="0">
              <a:latin typeface="+mj-lt"/>
              <a:ea typeface="Verdana" panose="020B0604030504040204" pitchFamily="34" charset="0"/>
            </a:endParaRPr>
          </a:p>
          <a:p>
            <a:r>
              <a:rPr lang="fr-FR" dirty="0" err="1">
                <a:latin typeface="+mj-lt"/>
                <a:ea typeface="Verdana" panose="020B0604030504040204" pitchFamily="34" charset="0"/>
              </a:rPr>
              <a:t>They</a:t>
            </a:r>
            <a:r>
              <a:rPr lang="fr-FR" dirty="0">
                <a:latin typeface="+mj-lt"/>
                <a:ea typeface="Verdana" panose="020B0604030504040204" pitchFamily="34" charset="0"/>
              </a:rPr>
              <a:t> are </a:t>
            </a:r>
            <a:r>
              <a:rPr lang="fr-FR" b="1" dirty="0">
                <a:latin typeface="+mj-lt"/>
                <a:ea typeface="Verdana" panose="020B0604030504040204" pitchFamily="34" charset="0"/>
              </a:rPr>
              <a:t>extra-patrimonial </a:t>
            </a:r>
            <a:r>
              <a:rPr lang="fr-FR" b="1" dirty="0" err="1">
                <a:latin typeface="+mj-lt"/>
                <a:ea typeface="Verdana" panose="020B0604030504040204" pitchFamily="34" charset="0"/>
              </a:rPr>
              <a:t>rights</a:t>
            </a:r>
            <a:r>
              <a:rPr lang="fr-FR" dirty="0">
                <a:latin typeface="+mj-lt"/>
                <a:ea typeface="Verdana" panose="020B0604030504040204" pitchFamily="34" charset="0"/>
              </a:rPr>
              <a:t>, </a:t>
            </a:r>
            <a:r>
              <a:rPr lang="fr-FR" dirty="0" err="1">
                <a:latin typeface="+mj-lt"/>
                <a:ea typeface="Verdana" panose="020B0604030504040204" pitchFamily="34" charset="0"/>
              </a:rPr>
              <a:t>inalienable</a:t>
            </a:r>
            <a:r>
              <a:rPr lang="fr-FR" dirty="0">
                <a:latin typeface="+mj-lt"/>
                <a:ea typeface="Verdana" panose="020B0604030504040204" pitchFamily="34" charset="0"/>
              </a:rPr>
              <a:t> and </a:t>
            </a:r>
            <a:r>
              <a:rPr lang="fr-FR" dirty="0" err="1">
                <a:latin typeface="+mj-lt"/>
                <a:ea typeface="Verdana" panose="020B0604030504040204" pitchFamily="34" charset="0"/>
              </a:rPr>
              <a:t>untransfarable</a:t>
            </a:r>
            <a:r>
              <a:rPr lang="fr-FR" dirty="0">
                <a:latin typeface="+mj-lt"/>
                <a:ea typeface="Verdana" panose="020B0604030504040204" pitchFamily="34" charset="0"/>
              </a:rPr>
              <a:t>.</a:t>
            </a:r>
          </a:p>
          <a:p>
            <a:endParaRPr lang="fr-FR" dirty="0">
              <a:latin typeface="+mj-lt"/>
              <a:ea typeface="Verdana" panose="020B0604030504040204" pitchFamily="34" charset="0"/>
            </a:endParaRPr>
          </a:p>
          <a:p>
            <a:r>
              <a:rPr lang="fr-FR" b="1" dirty="0" err="1">
                <a:latin typeface="+mj-lt"/>
                <a:ea typeface="Verdana" panose="020B0604030504040204" pitchFamily="34" charset="0"/>
              </a:rPr>
              <a:t>Their</a:t>
            </a:r>
            <a:r>
              <a:rPr lang="fr-FR" b="1" dirty="0">
                <a:latin typeface="+mj-lt"/>
                <a:ea typeface="Verdana" panose="020B0604030504040204" pitchFamily="34" charset="0"/>
              </a:rPr>
              <a:t> </a:t>
            </a:r>
            <a:r>
              <a:rPr lang="fr-FR" b="1" dirty="0" err="1">
                <a:latin typeface="+mj-lt"/>
                <a:ea typeface="Verdana" panose="020B0604030504040204" pitchFamily="34" charset="0"/>
              </a:rPr>
              <a:t>owner</a:t>
            </a:r>
            <a:r>
              <a:rPr lang="fr-FR" b="1" dirty="0">
                <a:latin typeface="+mj-lt"/>
                <a:ea typeface="Verdana" panose="020B0604030504040204" pitchFamily="34" charset="0"/>
              </a:rPr>
              <a:t> has sole control over </a:t>
            </a:r>
            <a:r>
              <a:rPr lang="fr-FR" b="1" dirty="0" err="1">
                <a:latin typeface="+mj-lt"/>
                <a:ea typeface="Verdana" panose="020B0604030504040204" pitchFamily="34" charset="0"/>
              </a:rPr>
              <a:t>their</a:t>
            </a:r>
            <a:r>
              <a:rPr lang="fr-FR" b="1" dirty="0">
                <a:latin typeface="+mj-lt"/>
                <a:ea typeface="Verdana" panose="020B0604030504040204" pitchFamily="34" charset="0"/>
              </a:rPr>
              <a:t> use.</a:t>
            </a:r>
          </a:p>
          <a:p>
            <a:endParaRPr lang="fr-FR" dirty="0">
              <a:latin typeface="+mj-lt"/>
              <a:ea typeface="Verdana" panose="020B0604030504040204" pitchFamily="34" charset="0"/>
            </a:endParaRPr>
          </a:p>
          <a:p>
            <a:r>
              <a:rPr lang="fr-FR" dirty="0">
                <a:latin typeface="+mj-lt"/>
                <a:ea typeface="Verdana" panose="020B0604030504040204" pitchFamily="34" charset="0"/>
              </a:rPr>
              <a:t>The right to control </a:t>
            </a:r>
            <a:r>
              <a:rPr lang="fr-FR" dirty="0" err="1">
                <a:latin typeface="+mj-lt"/>
                <a:ea typeface="Verdana" panose="020B0604030504040204" pitchFamily="34" charset="0"/>
              </a:rPr>
              <a:t>one’s</a:t>
            </a:r>
            <a:r>
              <a:rPr lang="fr-FR" dirty="0">
                <a:latin typeface="+mj-lt"/>
                <a:ea typeface="Verdana" panose="020B0604030504040204" pitchFamily="34" charset="0"/>
              </a:rPr>
              <a:t> </a:t>
            </a:r>
            <a:r>
              <a:rPr lang="fr-FR" dirty="0" err="1">
                <a:latin typeface="+mj-lt"/>
                <a:ea typeface="Verdana" panose="020B0604030504040204" pitchFamily="34" charset="0"/>
              </a:rPr>
              <a:t>family</a:t>
            </a:r>
            <a:r>
              <a:rPr lang="fr-FR" dirty="0">
                <a:latin typeface="+mj-lt"/>
                <a:ea typeface="Verdana" panose="020B0604030504040204" pitchFamily="34" charset="0"/>
              </a:rPr>
              <a:t> </a:t>
            </a:r>
            <a:r>
              <a:rPr lang="fr-FR" dirty="0" err="1">
                <a:latin typeface="+mj-lt"/>
                <a:ea typeface="Verdana" panose="020B0604030504040204" pitchFamily="34" charset="0"/>
              </a:rPr>
              <a:t>name</a:t>
            </a:r>
            <a:r>
              <a:rPr lang="fr-FR" dirty="0">
                <a:latin typeface="+mj-lt"/>
                <a:ea typeface="Verdana" panose="020B0604030504040204" pitchFamily="34" charset="0"/>
              </a:rPr>
              <a:t> - </a:t>
            </a:r>
            <a:r>
              <a:rPr lang="fr-FR" dirty="0" err="1">
                <a:latin typeface="+mj-lt"/>
                <a:ea typeface="Verdana" panose="020B0604030504040204" pitchFamily="34" charset="0"/>
              </a:rPr>
              <a:t>personality</a:t>
            </a:r>
            <a:r>
              <a:rPr lang="fr-FR" dirty="0">
                <a:latin typeface="+mj-lt"/>
                <a:ea typeface="Verdana" panose="020B0604030504040204" pitchFamily="34" charset="0"/>
              </a:rPr>
              <a:t> right - </a:t>
            </a:r>
            <a:r>
              <a:rPr lang="fr-FR" dirty="0" err="1">
                <a:latin typeface="+mj-lt"/>
                <a:ea typeface="Verdana" panose="020B0604030504040204" pitchFamily="34" charset="0"/>
              </a:rPr>
              <a:t>is</a:t>
            </a:r>
            <a:r>
              <a:rPr lang="fr-FR" dirty="0">
                <a:latin typeface="+mj-lt"/>
                <a:ea typeface="Verdana" panose="020B0604030504040204" pitchFamily="34" charset="0"/>
              </a:rPr>
              <a:t> </a:t>
            </a:r>
            <a:r>
              <a:rPr lang="fr-FR" dirty="0" err="1">
                <a:latin typeface="+mj-lt"/>
                <a:ea typeface="Verdana" panose="020B0604030504040204" pitchFamily="34" charset="0"/>
              </a:rPr>
              <a:t>different</a:t>
            </a:r>
            <a:r>
              <a:rPr lang="fr-FR" dirty="0">
                <a:latin typeface="+mj-lt"/>
                <a:ea typeface="Verdana" panose="020B0604030504040204" pitchFamily="34" charset="0"/>
              </a:rPr>
              <a:t> </a:t>
            </a:r>
            <a:r>
              <a:rPr lang="fr-FR" dirty="0" err="1">
                <a:latin typeface="+mj-lt"/>
                <a:ea typeface="Verdana" panose="020B0604030504040204" pitchFamily="34" charset="0"/>
              </a:rPr>
              <a:t>from</a:t>
            </a:r>
            <a:r>
              <a:rPr lang="fr-FR" dirty="0">
                <a:latin typeface="+mj-lt"/>
                <a:ea typeface="Verdana" panose="020B0604030504040204" pitchFamily="34" charset="0"/>
              </a:rPr>
              <a:t> the right to a </a:t>
            </a:r>
            <a:r>
              <a:rPr lang="fr-FR" dirty="0" err="1">
                <a:latin typeface="+mj-lt"/>
                <a:ea typeface="Verdana" panose="020B0604030504040204" pitchFamily="34" charset="0"/>
              </a:rPr>
              <a:t>name</a:t>
            </a:r>
            <a:r>
              <a:rPr lang="fr-FR" dirty="0">
                <a:latin typeface="+mj-lt"/>
                <a:ea typeface="Verdana" panose="020B0604030504040204" pitchFamily="34" charset="0"/>
              </a:rPr>
              <a:t> - moral right of the </a:t>
            </a:r>
            <a:r>
              <a:rPr lang="fr-FR" dirty="0" err="1">
                <a:latin typeface="+mj-lt"/>
                <a:ea typeface="Verdana" panose="020B0604030504040204" pitchFamily="34" charset="0"/>
              </a:rPr>
              <a:t>author</a:t>
            </a:r>
            <a:r>
              <a:rPr lang="fr-FR" dirty="0">
                <a:latin typeface="+mj-lt"/>
                <a:ea typeface="Verdana" panose="020B0604030504040204" pitchFamily="34" charset="0"/>
              </a:rPr>
              <a:t> of a </a:t>
            </a:r>
            <a:r>
              <a:rPr lang="fr-FR" dirty="0" err="1">
                <a:latin typeface="+mj-lt"/>
                <a:ea typeface="Verdana" panose="020B0604030504040204" pitchFamily="34" charset="0"/>
              </a:rPr>
              <a:t>work</a:t>
            </a:r>
            <a:r>
              <a:rPr lang="fr-FR" dirty="0">
                <a:latin typeface="+mj-lt"/>
                <a:ea typeface="Verdana" panose="020B0604030504040204" pitchFamily="34" charset="0"/>
              </a:rPr>
              <a:t> of the </a:t>
            </a:r>
            <a:r>
              <a:rPr lang="fr-FR" dirty="0" err="1">
                <a:latin typeface="+mj-lt"/>
                <a:ea typeface="Verdana" panose="020B0604030504040204" pitchFamily="34" charset="0"/>
              </a:rPr>
              <a:t>mind</a:t>
            </a:r>
            <a:r>
              <a:rPr lang="fr-FR" dirty="0">
                <a:latin typeface="+mj-lt"/>
                <a:ea typeface="Verdana" panose="020B0604030504040204" pitchFamily="34" charset="0"/>
              </a:rPr>
              <a:t>.</a:t>
            </a:r>
          </a:p>
        </p:txBody>
      </p:sp>
      <p:sp>
        <p:nvSpPr>
          <p:cNvPr id="8" name="ZoneTexte 7">
            <a:extLst>
              <a:ext uri="{FF2B5EF4-FFF2-40B4-BE49-F238E27FC236}">
                <a16:creationId xmlns:a16="http://schemas.microsoft.com/office/drawing/2014/main" id="{A5DD5BCC-4C57-327C-180D-042B2665ED66}"/>
              </a:ext>
            </a:extLst>
          </p:cNvPr>
          <p:cNvSpPr txBox="1"/>
          <p:nvPr/>
        </p:nvSpPr>
        <p:spPr>
          <a:xfrm>
            <a:off x="6456340" y="4116537"/>
            <a:ext cx="4942536" cy="1600438"/>
          </a:xfrm>
          <a:prstGeom prst="rect">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solidFill>
                  <a:schemeClr val="tx1"/>
                </a:solidFill>
              </a:rPr>
              <a:t>“</a:t>
            </a:r>
            <a:r>
              <a:rPr lang="en-US" sz="1400" b="1" dirty="0">
                <a:solidFill>
                  <a:schemeClr val="tx1"/>
                </a:solidFill>
              </a:rPr>
              <a:t>The moral right of the author of literary works is limited to ensuring respect for </a:t>
            </a:r>
            <a:r>
              <a:rPr lang="en-US" sz="1400" dirty="0">
                <a:solidFill>
                  <a:schemeClr val="tx1"/>
                </a:solidFill>
              </a:rPr>
              <a:t>either the integrity of his or her works or </a:t>
            </a:r>
            <a:r>
              <a:rPr lang="en-US" sz="1400" b="1" dirty="0">
                <a:solidFill>
                  <a:schemeClr val="tx1"/>
                </a:solidFill>
              </a:rPr>
              <a:t>his or her name </a:t>
            </a:r>
            <a:r>
              <a:rPr lang="en-US" sz="1400" dirty="0">
                <a:solidFill>
                  <a:schemeClr val="tx1"/>
                </a:solidFill>
              </a:rPr>
              <a:t>and status as the author of those works, but </a:t>
            </a:r>
            <a:r>
              <a:rPr lang="en-US" sz="1400" b="1" dirty="0">
                <a:solidFill>
                  <a:schemeClr val="tx1"/>
                </a:solidFill>
              </a:rPr>
              <a:t>it has no bearing whatsoever on the protection of other personality rights</a:t>
            </a:r>
            <a:r>
              <a:rPr lang="en-US" sz="1400" dirty="0">
                <a:solidFill>
                  <a:schemeClr val="tx1"/>
                </a:solidFill>
              </a:rPr>
              <a:t> protected by law”</a:t>
            </a:r>
          </a:p>
          <a:p>
            <a:r>
              <a:rPr lang="fr-FR" sz="1400" dirty="0">
                <a:solidFill>
                  <a:schemeClr val="tx1"/>
                </a:solidFill>
              </a:rPr>
              <a:t>(Cour de cassation, 1</a:t>
            </a:r>
            <a:r>
              <a:rPr lang="fr-FR" sz="1400" baseline="30000" dirty="0">
                <a:solidFill>
                  <a:schemeClr val="tx1"/>
                </a:solidFill>
              </a:rPr>
              <a:t>re</a:t>
            </a:r>
            <a:r>
              <a:rPr lang="fr-FR" sz="1400" dirty="0">
                <a:solidFill>
                  <a:schemeClr val="tx1"/>
                </a:solidFill>
              </a:rPr>
              <a:t> </a:t>
            </a:r>
            <a:r>
              <a:rPr lang="fr-FR" sz="1400" dirty="0" err="1">
                <a:solidFill>
                  <a:schemeClr val="tx1"/>
                </a:solidFill>
              </a:rPr>
              <a:t>Civ</a:t>
            </a:r>
            <a:r>
              <a:rPr lang="fr-FR" sz="1400" dirty="0">
                <a:solidFill>
                  <a:schemeClr val="tx1"/>
                </a:solidFill>
              </a:rPr>
              <a:t>., 10 mars 1993, pourvoi no 91-15.915)</a:t>
            </a:r>
            <a:endParaRPr lang="fr-FR" sz="1400" b="1" dirty="0">
              <a:solidFill>
                <a:schemeClr val="tx1"/>
              </a:solidFill>
            </a:endParaRPr>
          </a:p>
        </p:txBody>
      </p:sp>
      <p:sp>
        <p:nvSpPr>
          <p:cNvPr id="6" name="ZoneTexte 5">
            <a:extLst>
              <a:ext uri="{FF2B5EF4-FFF2-40B4-BE49-F238E27FC236}">
                <a16:creationId xmlns:a16="http://schemas.microsoft.com/office/drawing/2014/main" id="{41BB8435-77B4-D9A6-432E-12E9839D91B3}"/>
              </a:ext>
            </a:extLst>
          </p:cNvPr>
          <p:cNvSpPr txBox="1"/>
          <p:nvPr/>
        </p:nvSpPr>
        <p:spPr>
          <a:xfrm>
            <a:off x="8211312" y="954548"/>
            <a:ext cx="184731" cy="369332"/>
          </a:xfrm>
          <a:prstGeom prst="rect">
            <a:avLst/>
          </a:prstGeom>
          <a:noFill/>
        </p:spPr>
        <p:txBody>
          <a:bodyPr wrap="square" rtlCol="0">
            <a:spAutoFit/>
          </a:bodyPr>
          <a:lstStyle/>
          <a:p>
            <a:endParaRPr lang="fr-FR" dirty="0"/>
          </a:p>
        </p:txBody>
      </p:sp>
      <p:sp>
        <p:nvSpPr>
          <p:cNvPr id="9" name="ZoneTexte 8">
            <a:extLst>
              <a:ext uri="{FF2B5EF4-FFF2-40B4-BE49-F238E27FC236}">
                <a16:creationId xmlns:a16="http://schemas.microsoft.com/office/drawing/2014/main" id="{5A841E39-5F3E-393C-2EB7-6532C2FAF397}"/>
              </a:ext>
            </a:extLst>
          </p:cNvPr>
          <p:cNvSpPr txBox="1"/>
          <p:nvPr/>
        </p:nvSpPr>
        <p:spPr>
          <a:xfrm>
            <a:off x="6456340" y="1192660"/>
            <a:ext cx="4942536" cy="2031325"/>
          </a:xfrm>
          <a:prstGeom prst="rect">
            <a:avLst/>
          </a:prstGeom>
          <a:noFill/>
          <a:ln w="28575">
            <a:solidFill>
              <a:schemeClr val="tx1"/>
            </a:solidFill>
          </a:ln>
        </p:spPr>
        <p:txBody>
          <a:bodyPr wrap="square">
            <a:spAutoFit/>
          </a:bodyPr>
          <a:lstStyle/>
          <a:p>
            <a:r>
              <a:rPr lang="en-US" sz="1400" dirty="0"/>
              <a:t>“</a:t>
            </a:r>
            <a:r>
              <a:rPr lang="en-US" sz="1400" b="1" dirty="0"/>
              <a:t>The voice</a:t>
            </a:r>
            <a:r>
              <a:rPr lang="en-US" sz="1400" dirty="0"/>
              <a:t>, as a distinctive sound and a means of identifying a person, </a:t>
            </a:r>
            <a:r>
              <a:rPr lang="en-US" sz="1400" b="1" dirty="0"/>
              <a:t>constitutes one of the attributes of that person’s personality and is protected under Article 9 of the Civil Code</a:t>
            </a:r>
            <a:r>
              <a:rPr lang="en-US" sz="1400" dirty="0"/>
              <a:t>.</a:t>
            </a:r>
          </a:p>
          <a:p>
            <a:r>
              <a:rPr lang="en-US" sz="1400" dirty="0"/>
              <a:t>(...) </a:t>
            </a:r>
            <a:r>
              <a:rPr lang="en-US" sz="1400" b="1" dirty="0"/>
              <a:t>Since Mr. [I] did not authorize it, the reproduction of his voice in the song therefore exceeds the limits of freedom of expression and artistic creation</a:t>
            </a:r>
            <a:r>
              <a:rPr lang="en-US" sz="1400" dirty="0"/>
              <a:t>. It is unlawful and infringes upon his right to his voice.”</a:t>
            </a:r>
          </a:p>
          <a:p>
            <a:r>
              <a:rPr lang="fr-FR" sz="1400" dirty="0"/>
              <a:t>Cour d'appel de Paris, 17 octobre 2025, n° 23/11112</a:t>
            </a:r>
            <a:endParaRPr lang="fr-FR" sz="1800" b="1" dirty="0"/>
          </a:p>
        </p:txBody>
      </p:sp>
    </p:spTree>
    <p:extLst>
      <p:ext uri="{BB962C8B-B14F-4D97-AF65-F5344CB8AC3E}">
        <p14:creationId xmlns:p14="http://schemas.microsoft.com/office/powerpoint/2010/main" val="1110578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28040-5E32-E92A-B92C-4B553E41CDBD}"/>
              </a:ext>
            </a:extLst>
          </p:cNvPr>
          <p:cNvSpPr>
            <a:spLocks noGrp="1"/>
          </p:cNvSpPr>
          <p:nvPr>
            <p:ph type="title"/>
          </p:nvPr>
        </p:nvSpPr>
        <p:spPr>
          <a:xfrm>
            <a:off x="613316" y="2675466"/>
            <a:ext cx="10749777" cy="1507067"/>
          </a:xfrm>
        </p:spPr>
        <p:txBody>
          <a:bodyPr/>
          <a:lstStyle/>
          <a:p>
            <a:r>
              <a:rPr lang="fr-FR" cap="none" dirty="0">
                <a:latin typeface="Verdana" panose="020B0604030504040204" pitchFamily="34" charset="0"/>
                <a:ea typeface="Verdana" panose="020B0604030504040204" pitchFamily="34" charset="0"/>
                <a:cs typeface="Calibri" panose="020F0502020204030204" pitchFamily="34" charset="0"/>
              </a:rPr>
              <a:t>2. </a:t>
            </a:r>
            <a:r>
              <a:rPr lang="fr-FR" cap="none" dirty="0" err="1">
                <a:latin typeface="Verdana" panose="020B0604030504040204" pitchFamily="34" charset="0"/>
                <a:ea typeface="Verdana" panose="020B0604030504040204" pitchFamily="34" charset="0"/>
                <a:cs typeface="Calibri" panose="020F0502020204030204" pitchFamily="34" charset="0"/>
              </a:rPr>
              <a:t>Personality</a:t>
            </a:r>
            <a:r>
              <a:rPr lang="fr-FR" cap="none" dirty="0">
                <a:latin typeface="Verdana" panose="020B0604030504040204" pitchFamily="34" charset="0"/>
                <a:ea typeface="Verdana" panose="020B0604030504040204" pitchFamily="34" charset="0"/>
                <a:cs typeface="Calibri" panose="020F0502020204030204" pitchFamily="34" charset="0"/>
              </a:rPr>
              <a:t> </a:t>
            </a:r>
            <a:r>
              <a:rPr lang="fr-FR" cap="none" dirty="0" err="1">
                <a:latin typeface="Verdana" panose="020B0604030504040204" pitchFamily="34" charset="0"/>
                <a:ea typeface="Verdana" panose="020B0604030504040204" pitchFamily="34" charset="0"/>
                <a:cs typeface="Calibri" panose="020F0502020204030204" pitchFamily="34" charset="0"/>
              </a:rPr>
              <a:t>attributes</a:t>
            </a:r>
            <a:r>
              <a:rPr lang="fr-FR" cap="none" dirty="0">
                <a:latin typeface="Verdana" panose="020B0604030504040204" pitchFamily="34" charset="0"/>
                <a:ea typeface="Verdana" panose="020B0604030504040204" pitchFamily="34" charset="0"/>
                <a:cs typeface="Calibri" panose="020F0502020204030204" pitchFamily="34" charset="0"/>
              </a:rPr>
              <a:t> </a:t>
            </a:r>
            <a:r>
              <a:rPr lang="fr-FR" cap="none" dirty="0" err="1">
                <a:latin typeface="Verdana" panose="020B0604030504040204" pitchFamily="34" charset="0"/>
                <a:ea typeface="Verdana" panose="020B0604030504040204" pitchFamily="34" charset="0"/>
                <a:cs typeface="Calibri" panose="020F0502020204030204" pitchFamily="34" charset="0"/>
              </a:rPr>
              <a:t>with</a:t>
            </a:r>
            <a:r>
              <a:rPr lang="fr-FR" cap="none" dirty="0">
                <a:latin typeface="Verdana" panose="020B0604030504040204" pitchFamily="34" charset="0"/>
                <a:ea typeface="Verdana" panose="020B0604030504040204" pitchFamily="34" charset="0"/>
                <a:cs typeface="Calibri" panose="020F0502020204030204" pitchFamily="34" charset="0"/>
              </a:rPr>
              <a:t> </a:t>
            </a:r>
            <a:r>
              <a:rPr lang="fr-FR" cap="none" dirty="0" err="1">
                <a:latin typeface="Verdana" panose="020B0604030504040204" pitchFamily="34" charset="0"/>
                <a:ea typeface="Verdana" panose="020B0604030504040204" pitchFamily="34" charset="0"/>
                <a:cs typeface="Calibri" panose="020F0502020204030204" pitchFamily="34" charset="0"/>
              </a:rPr>
              <a:t>economic</a:t>
            </a:r>
            <a:r>
              <a:rPr lang="fr-FR" cap="none" dirty="0">
                <a:latin typeface="Verdana" panose="020B0604030504040204" pitchFamily="34" charset="0"/>
                <a:ea typeface="Verdana" panose="020B0604030504040204" pitchFamily="34" charset="0"/>
                <a:cs typeface="Calibri" panose="020F0502020204030204" pitchFamily="34" charset="0"/>
              </a:rPr>
              <a:t> value</a:t>
            </a:r>
            <a:br>
              <a:rPr lang="fr-FR" cap="none" dirty="0">
                <a:latin typeface="Verdana" panose="020B0604030504040204" pitchFamily="34" charset="0"/>
                <a:ea typeface="Verdana" panose="020B0604030504040204" pitchFamily="34" charset="0"/>
                <a:cs typeface="Calibri" panose="020F0502020204030204" pitchFamily="34" charset="0"/>
              </a:rPr>
            </a:br>
            <a:endParaRPr lang="fr-FR" cap="none" dirty="0">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5101640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intérieur, mur, plafond, décoration d’intérieur&#10;&#10;Le contenu généré par l’IA peut être incorrect.">
            <a:extLst>
              <a:ext uri="{FF2B5EF4-FFF2-40B4-BE49-F238E27FC236}">
                <a16:creationId xmlns:a16="http://schemas.microsoft.com/office/drawing/2014/main" id="{52682DF4-D5D5-6F48-5196-7D166095E52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Effect>
                      <a14:brightnessContrast bright="-18000"/>
                    </a14:imgEffect>
                  </a14:imgLayer>
                </a14:imgProps>
              </a:ext>
              <a:ext uri="{28A0092B-C50C-407E-A947-70E740481C1C}">
                <a14:useLocalDpi xmlns:a14="http://schemas.microsoft.com/office/drawing/2010/main" val="0"/>
              </a:ext>
            </a:extLst>
          </a:blip>
          <a:srcRect t="14970" b="-3940"/>
          <a:stretch/>
        </p:blipFill>
        <p:spPr>
          <a:xfrm>
            <a:off x="-1" y="0"/>
            <a:ext cx="12192000" cy="7199947"/>
          </a:xfrm>
          <a:prstGeom prst="rect">
            <a:avLst/>
          </a:prstGeom>
        </p:spPr>
      </p:pic>
      <p:sp>
        <p:nvSpPr>
          <p:cNvPr id="4" name="ZoneTexte 3">
            <a:extLst>
              <a:ext uri="{FF2B5EF4-FFF2-40B4-BE49-F238E27FC236}">
                <a16:creationId xmlns:a16="http://schemas.microsoft.com/office/drawing/2014/main" id="{69F5E97A-BF2D-A400-FCC3-6D2ED3F7519C}"/>
              </a:ext>
            </a:extLst>
          </p:cNvPr>
          <p:cNvSpPr txBox="1"/>
          <p:nvPr/>
        </p:nvSpPr>
        <p:spPr>
          <a:xfrm>
            <a:off x="422149" y="684811"/>
            <a:ext cx="5478860" cy="5693866"/>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a:latin typeface="+mj-lt"/>
                <a:ea typeface="Verdana" panose="020B0604030504040204" pitchFamily="34" charset="0"/>
              </a:rPr>
              <a:t>A </a:t>
            </a:r>
            <a:r>
              <a:rPr lang="fr-FR" b="1" dirty="0" err="1">
                <a:latin typeface="+mj-lt"/>
                <a:ea typeface="Verdana" panose="020B0604030504040204" pitchFamily="34" charset="0"/>
              </a:rPr>
              <a:t>person’s</a:t>
            </a:r>
            <a:r>
              <a:rPr lang="fr-FR" b="1" dirty="0">
                <a:latin typeface="+mj-lt"/>
                <a:ea typeface="Verdana" panose="020B0604030504040204" pitchFamily="34" charset="0"/>
              </a:rPr>
              <a:t> </a:t>
            </a:r>
            <a:r>
              <a:rPr lang="fr-FR" b="1" dirty="0" err="1">
                <a:latin typeface="+mj-lt"/>
                <a:ea typeface="Verdana" panose="020B0604030504040204" pitchFamily="34" charset="0"/>
              </a:rPr>
              <a:t>name</a:t>
            </a:r>
            <a:r>
              <a:rPr lang="fr-FR" b="1" dirty="0">
                <a:latin typeface="+mj-lt"/>
                <a:ea typeface="Verdana" panose="020B0604030504040204" pitchFamily="34" charset="0"/>
              </a:rPr>
              <a:t>, </a:t>
            </a:r>
            <a:r>
              <a:rPr lang="fr-FR" b="1" dirty="0" err="1">
                <a:latin typeface="+mj-lt"/>
                <a:ea typeface="Verdana" panose="020B0604030504040204" pitchFamily="34" charset="0"/>
              </a:rPr>
              <a:t>voice</a:t>
            </a:r>
            <a:r>
              <a:rPr lang="fr-FR" b="1" dirty="0">
                <a:latin typeface="+mj-lt"/>
                <a:ea typeface="Verdana" panose="020B0604030504040204" pitchFamily="34" charset="0"/>
              </a:rPr>
              <a:t> or image may </a:t>
            </a:r>
            <a:r>
              <a:rPr lang="fr-FR" b="1" dirty="0" err="1">
                <a:latin typeface="+mj-lt"/>
                <a:ea typeface="Verdana" panose="020B0604030504040204" pitchFamily="34" charset="0"/>
              </a:rPr>
              <a:t>acquire</a:t>
            </a:r>
            <a:r>
              <a:rPr lang="fr-FR" b="1" dirty="0">
                <a:latin typeface="+mj-lt"/>
                <a:ea typeface="Verdana" panose="020B0604030504040204" pitchFamily="34" charset="0"/>
              </a:rPr>
              <a:t> </a:t>
            </a:r>
            <a:r>
              <a:rPr lang="fr-FR" b="1" dirty="0" err="1">
                <a:latin typeface="+mj-lt"/>
                <a:ea typeface="Verdana" panose="020B0604030504040204" pitchFamily="34" charset="0"/>
              </a:rPr>
              <a:t>economic</a:t>
            </a:r>
            <a:r>
              <a:rPr lang="fr-FR" b="1" dirty="0">
                <a:latin typeface="+mj-lt"/>
                <a:ea typeface="Verdana" panose="020B0604030504040204" pitchFamily="34" charset="0"/>
              </a:rPr>
              <a:t> value </a:t>
            </a:r>
            <a:r>
              <a:rPr lang="fr-FR" b="1" dirty="0" err="1">
                <a:latin typeface="+mj-lt"/>
                <a:ea typeface="Verdana" panose="020B0604030504040204" pitchFamily="34" charset="0"/>
              </a:rPr>
              <a:t>from</a:t>
            </a:r>
            <a:r>
              <a:rPr lang="fr-FR" b="1" dirty="0">
                <a:latin typeface="+mj-lt"/>
                <a:ea typeface="Verdana" panose="020B0604030504040204" pitchFamily="34" charset="0"/>
              </a:rPr>
              <a:t> the prestige/</a:t>
            </a:r>
            <a:r>
              <a:rPr lang="fr-FR" b="1" dirty="0" err="1">
                <a:latin typeface="+mj-lt"/>
                <a:ea typeface="Verdana" panose="020B0604030504040204" pitchFamily="34" charset="0"/>
              </a:rPr>
              <a:t>fame</a:t>
            </a:r>
            <a:r>
              <a:rPr lang="fr-FR" b="1" dirty="0">
                <a:latin typeface="+mj-lt"/>
                <a:ea typeface="Verdana" panose="020B0604030504040204" pitchFamily="34" charset="0"/>
              </a:rPr>
              <a:t> of the </a:t>
            </a:r>
            <a:r>
              <a:rPr lang="fr-FR" b="1" dirty="0" err="1">
                <a:latin typeface="+mj-lt"/>
                <a:ea typeface="Verdana" panose="020B0604030504040204" pitchFamily="34" charset="0"/>
              </a:rPr>
              <a:t>individual</a:t>
            </a:r>
            <a:r>
              <a:rPr lang="fr-FR" b="1" dirty="0">
                <a:latin typeface="+mj-lt"/>
                <a:ea typeface="Verdana" panose="020B0604030504040204" pitchFamily="34" charset="0"/>
              </a:rPr>
              <a:t> or </a:t>
            </a:r>
            <a:r>
              <a:rPr lang="fr-FR" b="1" dirty="0" err="1">
                <a:latin typeface="+mj-lt"/>
                <a:ea typeface="Verdana" panose="020B0604030504040204" pitchFamily="34" charset="0"/>
              </a:rPr>
              <a:t>success</a:t>
            </a:r>
            <a:r>
              <a:rPr lang="fr-FR" b="1" dirty="0">
                <a:latin typeface="+mj-lt"/>
                <a:ea typeface="Verdana" panose="020B0604030504040204" pitchFamily="34" charset="0"/>
              </a:rPr>
              <a:t> of </a:t>
            </a:r>
            <a:r>
              <a:rPr lang="fr-FR" b="1" dirty="0" err="1">
                <a:latin typeface="+mj-lt"/>
                <a:ea typeface="Verdana" panose="020B0604030504040204" pitchFamily="34" charset="0"/>
              </a:rPr>
              <a:t>his</a:t>
            </a:r>
            <a:r>
              <a:rPr lang="fr-FR" b="1" dirty="0">
                <a:latin typeface="+mj-lt"/>
                <a:ea typeface="Verdana" panose="020B0604030504040204" pitchFamily="34" charset="0"/>
              </a:rPr>
              <a:t> </a:t>
            </a:r>
            <a:r>
              <a:rPr lang="fr-FR" b="1" dirty="0" err="1">
                <a:latin typeface="+mj-lt"/>
                <a:ea typeface="Verdana" panose="020B0604030504040204" pitchFamily="34" charset="0"/>
              </a:rPr>
              <a:t>endeavors</a:t>
            </a:r>
            <a:endParaRPr lang="fr-FR" b="1" dirty="0">
              <a:latin typeface="+mj-lt"/>
              <a:ea typeface="Verdana" panose="020B0604030504040204" pitchFamily="34" charset="0"/>
            </a:endParaRPr>
          </a:p>
          <a:p>
            <a:endParaRPr lang="fr-FR" b="1" dirty="0">
              <a:latin typeface="+mj-lt"/>
              <a:ea typeface="Verdana" panose="020B0604030504040204" pitchFamily="34" charset="0"/>
            </a:endParaRPr>
          </a:p>
          <a:p>
            <a:r>
              <a:rPr lang="fr-FR" dirty="0">
                <a:latin typeface="+mj-lt"/>
                <a:ea typeface="Verdana" panose="020B0604030504040204" pitchFamily="34" charset="0"/>
              </a:rPr>
              <a:t>The </a:t>
            </a:r>
            <a:r>
              <a:rPr lang="fr-FR" dirty="0" err="1">
                <a:latin typeface="+mj-lt"/>
                <a:ea typeface="Verdana" panose="020B0604030504040204" pitchFamily="34" charset="0"/>
              </a:rPr>
              <a:t>holder</a:t>
            </a:r>
            <a:r>
              <a:rPr lang="fr-FR" dirty="0">
                <a:latin typeface="+mj-lt"/>
                <a:ea typeface="Verdana" panose="020B0604030504040204" pitchFamily="34" charset="0"/>
              </a:rPr>
              <a:t> of </a:t>
            </a:r>
            <a:r>
              <a:rPr lang="fr-FR" dirty="0" err="1">
                <a:latin typeface="+mj-lt"/>
                <a:ea typeface="Verdana" panose="020B0604030504040204" pitchFamily="34" charset="0"/>
              </a:rPr>
              <a:t>personality</a:t>
            </a:r>
            <a:r>
              <a:rPr lang="fr-FR" dirty="0">
                <a:latin typeface="+mj-lt"/>
                <a:ea typeface="Verdana" panose="020B0604030504040204" pitchFamily="34" charset="0"/>
              </a:rPr>
              <a:t> </a:t>
            </a:r>
            <a:r>
              <a:rPr lang="fr-FR" dirty="0" err="1">
                <a:latin typeface="+mj-lt"/>
                <a:ea typeface="Verdana" panose="020B0604030504040204" pitchFamily="34" charset="0"/>
              </a:rPr>
              <a:t>rights</a:t>
            </a:r>
            <a:r>
              <a:rPr lang="fr-FR" dirty="0">
                <a:latin typeface="+mj-lt"/>
                <a:ea typeface="Verdana" panose="020B0604030504040204" pitchFamily="34" charset="0"/>
              </a:rPr>
              <a:t> may</a:t>
            </a:r>
          </a:p>
          <a:p>
            <a:endParaRPr lang="fr-FR" dirty="0">
              <a:latin typeface="+mj-lt"/>
              <a:ea typeface="Verdana" panose="020B0604030504040204" pitchFamily="34" charset="0"/>
            </a:endParaRPr>
          </a:p>
          <a:p>
            <a:r>
              <a:rPr lang="fr-FR" dirty="0">
                <a:latin typeface="+mj-lt"/>
                <a:ea typeface="Verdana" panose="020B0604030504040204" pitchFamily="34" charset="0"/>
              </a:rPr>
              <a:t>• </a:t>
            </a:r>
            <a:r>
              <a:rPr lang="fr-FR" b="1" dirty="0" err="1">
                <a:latin typeface="+mj-lt"/>
                <a:ea typeface="Verdana" panose="020B0604030504040204" pitchFamily="34" charset="0"/>
              </a:rPr>
              <a:t>Prevent</a:t>
            </a:r>
            <a:r>
              <a:rPr lang="fr-FR" b="1" dirty="0">
                <a:latin typeface="+mj-lt"/>
                <a:ea typeface="Verdana" panose="020B0604030504040204" pitchFamily="34" charset="0"/>
              </a:rPr>
              <a:t> </a:t>
            </a:r>
            <a:r>
              <a:rPr lang="fr-FR" b="1" dirty="0" err="1">
                <a:latin typeface="+mj-lt"/>
                <a:ea typeface="Verdana" panose="020B0604030504040204" pitchFamily="34" charset="0"/>
              </a:rPr>
              <a:t>their</a:t>
            </a:r>
            <a:r>
              <a:rPr lang="fr-FR" b="1" dirty="0">
                <a:latin typeface="+mj-lt"/>
                <a:ea typeface="Verdana" panose="020B0604030504040204" pitchFamily="34" charset="0"/>
              </a:rPr>
              <a:t> use by </a:t>
            </a:r>
            <a:r>
              <a:rPr lang="fr-FR" b="1" dirty="0" err="1">
                <a:latin typeface="+mj-lt"/>
                <a:ea typeface="Verdana" panose="020B0604030504040204" pitchFamily="34" charset="0"/>
              </a:rPr>
              <a:t>establishing</a:t>
            </a:r>
            <a:r>
              <a:rPr lang="fr-FR" b="1" dirty="0">
                <a:latin typeface="+mj-lt"/>
                <a:ea typeface="Verdana" panose="020B0604030504040204" pitchFamily="34" charset="0"/>
              </a:rPr>
              <a:t> a </a:t>
            </a:r>
            <a:r>
              <a:rPr lang="fr-FR" b="1" dirty="0" err="1">
                <a:latin typeface="+mj-lt"/>
                <a:ea typeface="Verdana" panose="020B0604030504040204" pitchFamily="34" charset="0"/>
              </a:rPr>
              <a:t>risk</a:t>
            </a:r>
            <a:r>
              <a:rPr lang="fr-FR" b="1" dirty="0">
                <a:latin typeface="+mj-lt"/>
                <a:ea typeface="Verdana" panose="020B0604030504040204" pitchFamily="34" charset="0"/>
              </a:rPr>
              <a:t> of confusion </a:t>
            </a:r>
            <a:r>
              <a:rPr lang="fr-FR" b="1" dirty="0" err="1">
                <a:latin typeface="+mj-lt"/>
                <a:ea typeface="Verdana" panose="020B0604030504040204" pitchFamily="34" charset="0"/>
              </a:rPr>
              <a:t>morally</a:t>
            </a:r>
            <a:r>
              <a:rPr lang="fr-FR" b="1" dirty="0">
                <a:latin typeface="+mj-lt"/>
                <a:ea typeface="Verdana" panose="020B0604030504040204" pitchFamily="34" charset="0"/>
              </a:rPr>
              <a:t> or </a:t>
            </a:r>
            <a:r>
              <a:rPr lang="fr-FR" b="1" dirty="0" err="1">
                <a:latin typeface="+mj-lt"/>
                <a:ea typeface="Verdana" panose="020B0604030504040204" pitchFamily="34" charset="0"/>
              </a:rPr>
              <a:t>materially</a:t>
            </a:r>
            <a:r>
              <a:rPr lang="fr-FR" b="1" dirty="0">
                <a:latin typeface="+mj-lt"/>
                <a:ea typeface="Verdana" panose="020B0604030504040204" pitchFamily="34" charset="0"/>
              </a:rPr>
              <a:t> </a:t>
            </a:r>
            <a:r>
              <a:rPr lang="fr-FR" b="1" dirty="0" err="1">
                <a:latin typeface="+mj-lt"/>
                <a:ea typeface="Verdana" panose="020B0604030504040204" pitchFamily="34" charset="0"/>
              </a:rPr>
              <a:t>harmful</a:t>
            </a:r>
            <a:endParaRPr lang="fr-FR" b="1" dirty="0">
              <a:latin typeface="+mj-lt"/>
              <a:ea typeface="Verdana" panose="020B0604030504040204" pitchFamily="34" charset="0"/>
            </a:endParaRPr>
          </a:p>
          <a:p>
            <a:endParaRPr lang="fr-FR" dirty="0">
              <a:latin typeface="+mj-lt"/>
              <a:ea typeface="Verdana" panose="020B0604030504040204" pitchFamily="34" charset="0"/>
            </a:endParaRPr>
          </a:p>
          <a:p>
            <a:r>
              <a:rPr lang="fr-FR" dirty="0">
                <a:latin typeface="+mj-lt"/>
                <a:ea typeface="Verdana" panose="020B0604030504040204" pitchFamily="34" charset="0"/>
              </a:rPr>
              <a:t>• </a:t>
            </a:r>
            <a:r>
              <a:rPr lang="fr-FR" b="1" dirty="0" err="1">
                <a:latin typeface="+mj-lt"/>
                <a:ea typeface="Verdana" panose="020B0604030504040204" pitchFamily="34" charset="0"/>
              </a:rPr>
              <a:t>Authorize</a:t>
            </a:r>
            <a:r>
              <a:rPr lang="fr-FR" b="1" dirty="0">
                <a:latin typeface="+mj-lt"/>
                <a:ea typeface="Verdana" panose="020B0604030504040204" pitchFamily="34" charset="0"/>
              </a:rPr>
              <a:t> </a:t>
            </a:r>
            <a:r>
              <a:rPr lang="fr-FR" b="1" dirty="0" err="1">
                <a:latin typeface="+mj-lt"/>
                <a:ea typeface="Verdana" panose="020B0604030504040204" pitchFamily="34" charset="0"/>
              </a:rPr>
              <a:t>their</a:t>
            </a:r>
            <a:r>
              <a:rPr lang="fr-FR" b="1" dirty="0">
                <a:latin typeface="+mj-lt"/>
                <a:ea typeface="Verdana" panose="020B0604030504040204" pitchFamily="34" charset="0"/>
              </a:rPr>
              <a:t> use </a:t>
            </a:r>
            <a:r>
              <a:rPr lang="fr-FR" dirty="0">
                <a:latin typeface="+mj-lt"/>
                <a:ea typeface="Verdana" panose="020B0604030504040204" pitchFamily="34" charset="0"/>
              </a:rPr>
              <a:t>by </a:t>
            </a:r>
            <a:r>
              <a:rPr lang="fr-FR" dirty="0" err="1">
                <a:latin typeface="+mj-lt"/>
                <a:ea typeface="Verdana" panose="020B0604030504040204" pitchFamily="34" charset="0"/>
              </a:rPr>
              <a:t>contracts</a:t>
            </a:r>
            <a:r>
              <a:rPr lang="fr-FR" dirty="0">
                <a:latin typeface="+mj-lt"/>
                <a:ea typeface="Verdana" panose="020B0604030504040204" pitchFamily="34" charset="0"/>
              </a:rPr>
              <a:t>, </a:t>
            </a:r>
            <a:r>
              <a:rPr lang="fr-FR" dirty="0" err="1">
                <a:latin typeface="+mj-lt"/>
                <a:ea typeface="Verdana" panose="020B0604030504040204" pitchFamily="34" charset="0"/>
              </a:rPr>
              <a:t>leading</a:t>
            </a:r>
            <a:r>
              <a:rPr lang="fr-FR" dirty="0">
                <a:latin typeface="+mj-lt"/>
                <a:ea typeface="Verdana" panose="020B0604030504040204" pitchFamily="34" charset="0"/>
              </a:rPr>
              <a:t> to an extensive </a:t>
            </a:r>
            <a:r>
              <a:rPr lang="fr-FR" dirty="0" err="1">
                <a:latin typeface="+mj-lt"/>
                <a:ea typeface="Verdana" panose="020B0604030504040204" pitchFamily="34" charset="0"/>
              </a:rPr>
              <a:t>litigation</a:t>
            </a:r>
            <a:r>
              <a:rPr lang="fr-FR" dirty="0">
                <a:latin typeface="+mj-lt"/>
                <a:ea typeface="Verdana" panose="020B0604030504040204" pitchFamily="34" charset="0"/>
              </a:rPr>
              <a:t> </a:t>
            </a:r>
            <a:r>
              <a:rPr lang="fr-FR" dirty="0" err="1">
                <a:latin typeface="+mj-lt"/>
                <a:ea typeface="Verdana" panose="020B0604030504040204" pitchFamily="34" charset="0"/>
              </a:rPr>
              <a:t>with</a:t>
            </a:r>
            <a:r>
              <a:rPr lang="fr-FR" dirty="0">
                <a:latin typeface="+mj-lt"/>
                <a:ea typeface="Verdana" panose="020B0604030504040204" pitchFamily="34" charset="0"/>
              </a:rPr>
              <a:t> a restrictive </a:t>
            </a:r>
            <a:r>
              <a:rPr lang="fr-FR" dirty="0" err="1">
                <a:latin typeface="+mj-lt"/>
                <a:ea typeface="Verdana" panose="020B0604030504040204" pitchFamily="34" charset="0"/>
              </a:rPr>
              <a:t>interpretation</a:t>
            </a:r>
            <a:r>
              <a:rPr lang="fr-FR" dirty="0">
                <a:latin typeface="+mj-lt"/>
                <a:ea typeface="Verdana" panose="020B0604030504040204" pitchFamily="34" charset="0"/>
              </a:rPr>
              <a:t> of consent</a:t>
            </a:r>
          </a:p>
          <a:p>
            <a:endParaRPr lang="fr-FR" dirty="0">
              <a:latin typeface="+mj-lt"/>
              <a:ea typeface="Verdana" panose="020B0604030504040204" pitchFamily="34" charset="0"/>
            </a:endParaRPr>
          </a:p>
          <a:p>
            <a:r>
              <a:rPr lang="fr-FR" dirty="0">
                <a:latin typeface="+mj-lt"/>
                <a:ea typeface="Verdana" panose="020B0604030504040204" pitchFamily="34" charset="0"/>
              </a:rPr>
              <a:t>• </a:t>
            </a:r>
            <a:r>
              <a:rPr lang="fr-FR" b="1" dirty="0" err="1">
                <a:latin typeface="+mj-lt"/>
                <a:ea typeface="Verdana" panose="020B0604030504040204" pitchFamily="34" charset="0"/>
              </a:rPr>
              <a:t>Register</a:t>
            </a:r>
            <a:r>
              <a:rPr lang="fr-FR" b="1" dirty="0">
                <a:latin typeface="+mj-lt"/>
                <a:ea typeface="Verdana" panose="020B0604030504040204" pitchFamily="34" charset="0"/>
              </a:rPr>
              <a:t> </a:t>
            </a:r>
            <a:r>
              <a:rPr lang="fr-FR" b="1" dirty="0" err="1">
                <a:latin typeface="+mj-lt"/>
                <a:ea typeface="Verdana" panose="020B0604030504040204" pitchFamily="34" charset="0"/>
              </a:rPr>
              <a:t>them</a:t>
            </a:r>
            <a:r>
              <a:rPr lang="fr-FR" b="1" dirty="0">
                <a:latin typeface="+mj-lt"/>
                <a:ea typeface="Verdana" panose="020B0604030504040204" pitchFamily="34" charset="0"/>
              </a:rPr>
              <a:t> as </a:t>
            </a:r>
            <a:r>
              <a:rPr lang="fr-FR" b="1" dirty="0" err="1">
                <a:latin typeface="+mj-lt"/>
                <a:ea typeface="Verdana" panose="020B0604030504040204" pitchFamily="34" charset="0"/>
              </a:rPr>
              <a:t>trademarks</a:t>
            </a:r>
            <a:r>
              <a:rPr lang="fr-FR" b="1" dirty="0">
                <a:latin typeface="+mj-lt"/>
                <a:ea typeface="Verdana" panose="020B0604030504040204" pitchFamily="34" charset="0"/>
              </a:rPr>
              <a:t> </a:t>
            </a:r>
            <a:r>
              <a:rPr lang="fr-FR" dirty="0">
                <a:latin typeface="+mj-lt"/>
                <a:ea typeface="Verdana" panose="020B0604030504040204" pitchFamily="34" charset="0"/>
              </a:rPr>
              <a:t>for </a:t>
            </a:r>
            <a:r>
              <a:rPr lang="fr-FR" dirty="0" err="1">
                <a:latin typeface="+mj-lt"/>
                <a:ea typeface="Verdana" panose="020B0604030504040204" pitchFamily="34" charset="0"/>
              </a:rPr>
              <a:t>their</a:t>
            </a:r>
            <a:r>
              <a:rPr lang="fr-FR" dirty="0">
                <a:latin typeface="+mj-lt"/>
                <a:ea typeface="Verdana" panose="020B0604030504040204" pitchFamily="34" charset="0"/>
              </a:rPr>
              <a:t> use in </a:t>
            </a:r>
            <a:r>
              <a:rPr lang="fr-FR" dirty="0" err="1">
                <a:latin typeface="+mj-lt"/>
                <a:ea typeface="Verdana" panose="020B0604030504040204" pitchFamily="34" charset="0"/>
              </a:rPr>
              <a:t>connection</a:t>
            </a:r>
            <a:r>
              <a:rPr lang="fr-FR" dirty="0">
                <a:latin typeface="+mj-lt"/>
                <a:ea typeface="Verdana" panose="020B0604030504040204" pitchFamily="34" charset="0"/>
              </a:rPr>
              <a:t> </a:t>
            </a:r>
            <a:r>
              <a:rPr lang="fr-FR" dirty="0" err="1">
                <a:latin typeface="+mj-lt"/>
                <a:ea typeface="Verdana" panose="020B0604030504040204" pitchFamily="34" charset="0"/>
              </a:rPr>
              <a:t>with</a:t>
            </a:r>
            <a:r>
              <a:rPr lang="fr-FR" dirty="0">
                <a:latin typeface="+mj-lt"/>
                <a:ea typeface="Verdana" panose="020B0604030504040204" pitchFamily="34" charset="0"/>
              </a:rPr>
              <a:t> certain </a:t>
            </a:r>
            <a:r>
              <a:rPr lang="fr-FR" dirty="0" err="1">
                <a:latin typeface="+mj-lt"/>
                <a:ea typeface="Verdana" panose="020B0604030504040204" pitchFamily="34" charset="0"/>
              </a:rPr>
              <a:t>goods</a:t>
            </a:r>
            <a:r>
              <a:rPr lang="fr-FR" dirty="0">
                <a:latin typeface="+mj-lt"/>
                <a:ea typeface="Verdana" panose="020B0604030504040204" pitchFamily="34" charset="0"/>
              </a:rPr>
              <a:t> or services, </a:t>
            </a:r>
            <a:r>
              <a:rPr lang="fr-FR" b="1" dirty="0" err="1">
                <a:latin typeface="+mj-lt"/>
                <a:ea typeface="Verdana" panose="020B0604030504040204" pitchFamily="34" charset="0"/>
              </a:rPr>
              <a:t>retaining</a:t>
            </a:r>
            <a:r>
              <a:rPr lang="fr-FR" b="1" dirty="0">
                <a:latin typeface="+mj-lt"/>
                <a:ea typeface="Verdana" panose="020B0604030504040204" pitchFamily="34" charset="0"/>
              </a:rPr>
              <a:t> the right to </a:t>
            </a:r>
            <a:r>
              <a:rPr lang="fr-FR" b="1" dirty="0" err="1">
                <a:latin typeface="+mj-lt"/>
                <a:ea typeface="Verdana" panose="020B0604030504040204" pitchFamily="34" charset="0"/>
              </a:rPr>
              <a:t>object</a:t>
            </a:r>
            <a:r>
              <a:rPr lang="fr-FR" b="1" dirty="0">
                <a:latin typeface="+mj-lt"/>
                <a:ea typeface="Verdana" panose="020B0604030504040204" pitchFamily="34" charset="0"/>
              </a:rPr>
              <a:t> to </a:t>
            </a:r>
            <a:r>
              <a:rPr lang="fr-FR" b="1" dirty="0" err="1">
                <a:latin typeface="+mj-lt"/>
                <a:ea typeface="Verdana" panose="020B0604030504040204" pitchFamily="34" charset="0"/>
              </a:rPr>
              <a:t>any</a:t>
            </a:r>
            <a:r>
              <a:rPr lang="fr-FR" b="1" dirty="0">
                <a:latin typeface="+mj-lt"/>
                <a:ea typeface="Verdana" panose="020B0604030504040204" pitchFamily="34" charset="0"/>
              </a:rPr>
              <a:t> use of </a:t>
            </a:r>
            <a:r>
              <a:rPr lang="fr-FR" b="1" dirty="0" err="1">
                <a:latin typeface="+mj-lt"/>
                <a:ea typeface="Verdana" panose="020B0604030504040204" pitchFamily="34" charset="0"/>
              </a:rPr>
              <a:t>his</a:t>
            </a:r>
            <a:r>
              <a:rPr lang="fr-FR" b="1" dirty="0">
                <a:latin typeface="+mj-lt"/>
                <a:ea typeface="Verdana" panose="020B0604030504040204" pitchFamily="34" charset="0"/>
              </a:rPr>
              <a:t> image or </a:t>
            </a:r>
            <a:r>
              <a:rPr lang="fr-FR" b="1" dirty="0" err="1">
                <a:latin typeface="+mj-lt"/>
                <a:ea typeface="Verdana" panose="020B0604030504040204" pitchFamily="34" charset="0"/>
              </a:rPr>
              <a:t>name</a:t>
            </a:r>
            <a:r>
              <a:rPr lang="fr-FR" b="1" dirty="0">
                <a:latin typeface="+mj-lt"/>
                <a:ea typeface="Verdana" panose="020B0604030504040204" pitchFamily="34" charset="0"/>
              </a:rPr>
              <a:t> </a:t>
            </a:r>
            <a:r>
              <a:rPr lang="fr-FR" b="1" dirty="0" err="1">
                <a:latin typeface="+mj-lt"/>
                <a:ea typeface="Verdana" panose="020B0604030504040204" pitchFamily="34" charset="0"/>
              </a:rPr>
              <a:t>outside</a:t>
            </a:r>
            <a:r>
              <a:rPr lang="fr-FR" b="1" dirty="0">
                <a:latin typeface="+mj-lt"/>
                <a:ea typeface="Verdana" panose="020B0604030504040204" pitchFamily="34" charset="0"/>
              </a:rPr>
              <a:t> the scope of the </a:t>
            </a:r>
            <a:r>
              <a:rPr lang="fr-FR" b="1" dirty="0" err="1">
                <a:latin typeface="+mj-lt"/>
                <a:ea typeface="Verdana" panose="020B0604030504040204" pitchFamily="34" charset="0"/>
              </a:rPr>
              <a:t>trademark</a:t>
            </a:r>
            <a:endParaRPr lang="fr-FR" b="1" dirty="0">
              <a:latin typeface="+mj-lt"/>
              <a:ea typeface="Verdana" panose="020B0604030504040204" pitchFamily="34" charset="0"/>
            </a:endParaRPr>
          </a:p>
          <a:p>
            <a:endParaRPr lang="fr-FR" sz="2000" dirty="0">
              <a:latin typeface="Verdana" panose="020B0604030504040204" pitchFamily="34" charset="0"/>
              <a:ea typeface="Verdana" panose="020B0604030504040204" pitchFamily="34" charset="0"/>
            </a:endParaRPr>
          </a:p>
          <a:p>
            <a:endParaRPr lang="fr-FR" sz="2000" dirty="0">
              <a:latin typeface="Verdana" panose="020B0604030504040204" pitchFamily="34" charset="0"/>
              <a:ea typeface="Verdana" panose="020B0604030504040204" pitchFamily="34" charset="0"/>
            </a:endParaRPr>
          </a:p>
        </p:txBody>
      </p:sp>
      <p:sp>
        <p:nvSpPr>
          <p:cNvPr id="3" name="ZoneTexte 2">
            <a:extLst>
              <a:ext uri="{FF2B5EF4-FFF2-40B4-BE49-F238E27FC236}">
                <a16:creationId xmlns:a16="http://schemas.microsoft.com/office/drawing/2014/main" id="{6CB2CAA7-4C4E-8807-33A6-044079D0BDB7}"/>
              </a:ext>
            </a:extLst>
          </p:cNvPr>
          <p:cNvSpPr txBox="1"/>
          <p:nvPr/>
        </p:nvSpPr>
        <p:spPr>
          <a:xfrm>
            <a:off x="6438899" y="684811"/>
            <a:ext cx="5330952" cy="2246769"/>
          </a:xfrm>
          <a:prstGeom prst="rect">
            <a:avLst/>
          </a:prstGeom>
          <a:noFill/>
          <a:ln w="19050">
            <a:solidFill>
              <a:schemeClr val="tx1"/>
            </a:solidFill>
          </a:ln>
          <a:effectLst>
            <a:outerShdw blurRad="63500" sx="102000" sy="102000" algn="ctr" rotWithShape="0">
              <a:prstClr val="black">
                <a:alpha val="40000"/>
              </a:prstClr>
            </a:outerShdw>
          </a:effectLst>
        </p:spPr>
        <p:txBody>
          <a:bodyPr wrap="square" rtlCol="0">
            <a:spAutoFit/>
          </a:bodyPr>
          <a:lstStyle/>
          <a:p>
            <a:r>
              <a:rPr lang="en-US" sz="1400" b="0" i="0" u="none" strike="noStrike" baseline="0" dirty="0"/>
              <a:t>“The consent given by a founding partner whose surname is widely known throughout the country to </a:t>
            </a:r>
            <a:r>
              <a:rPr lang="en-US" sz="1400" b="1" i="0" u="none" strike="noStrike" baseline="0" dirty="0"/>
              <a:t>the inclusion of his surname in the name of a company operating in the same field cannot, without his agreement, </a:t>
            </a:r>
            <a:r>
              <a:rPr lang="en-US" sz="1400" b="0" i="0" u="none" strike="noStrike" baseline="0" dirty="0"/>
              <a:t>and in the absence of an express or implied waiver of his economic rights, </a:t>
            </a:r>
            <a:r>
              <a:rPr lang="en-US" sz="1400" b="1" i="0" u="none" strike="noStrike" baseline="0" dirty="0"/>
              <a:t>authorize the company to register that surname as a trademark</a:t>
            </a:r>
            <a:r>
              <a:rPr lang="en-US" sz="1400" b="0" i="0" u="none" strike="noStrike" baseline="0" dirty="0"/>
              <a:t> to designate the same goods or services”</a:t>
            </a:r>
          </a:p>
          <a:p>
            <a:r>
              <a:rPr lang="fr-FR" sz="1400" b="0" i="0" u="none" strike="noStrike" baseline="0" dirty="0"/>
              <a:t>(Cour de cassation, Com., 24 juin 2008, n° 07-10.756, publié) même solution que (Cour de cassation, Com., 6 mai 2003, n° 00-18.192, publié)</a:t>
            </a:r>
            <a:endParaRPr lang="fr-FR" sz="1400" dirty="0"/>
          </a:p>
        </p:txBody>
      </p:sp>
      <p:sp>
        <p:nvSpPr>
          <p:cNvPr id="6" name="ZoneTexte 5">
            <a:extLst>
              <a:ext uri="{FF2B5EF4-FFF2-40B4-BE49-F238E27FC236}">
                <a16:creationId xmlns:a16="http://schemas.microsoft.com/office/drawing/2014/main" id="{049BA00A-5D72-6722-BF38-E7557FBF592D}"/>
              </a:ext>
            </a:extLst>
          </p:cNvPr>
          <p:cNvSpPr txBox="1"/>
          <p:nvPr/>
        </p:nvSpPr>
        <p:spPr>
          <a:xfrm>
            <a:off x="6438899" y="3227120"/>
            <a:ext cx="5330952" cy="1169551"/>
          </a:xfrm>
          <a:prstGeom prst="rect">
            <a:avLst/>
          </a:prstGeom>
          <a:noFill/>
          <a:ln w="19050">
            <a:solidFill>
              <a:schemeClr val="tx1"/>
            </a:solidFill>
          </a:ln>
        </p:spPr>
        <p:txBody>
          <a:bodyPr wrap="square" rtlCol="0">
            <a:spAutoFit/>
          </a:bodyPr>
          <a:lstStyle/>
          <a:p>
            <a:r>
              <a:rPr lang="en-US" sz="1400" b="0" i="0" u="none" strike="noStrike" baseline="0" dirty="0"/>
              <a:t>“A police </a:t>
            </a:r>
            <a:r>
              <a:rPr lang="en-US" sz="1400" i="0" u="none" strike="noStrike" baseline="0" dirty="0"/>
              <a:t>officer’s</a:t>
            </a:r>
            <a:r>
              <a:rPr lang="en-US" sz="1400" b="1" i="0" u="none" strike="noStrike" baseline="0" dirty="0"/>
              <a:t> consent to the publication of his or her image does not constitute consent to the disclosure of his or her name and rank</a:t>
            </a:r>
            <a:r>
              <a:rPr lang="en-US" sz="1400" b="0" i="0" u="none" strike="noStrike" baseline="0" dirty="0"/>
              <a:t>.</a:t>
            </a:r>
            <a:r>
              <a:rPr lang="en-US" sz="1400" b="1" i="0" u="none" strike="noStrike" baseline="0" dirty="0"/>
              <a:t>”</a:t>
            </a:r>
          </a:p>
          <a:p>
            <a:r>
              <a:rPr lang="fr-FR" sz="1400" b="0" i="0" u="none" strike="noStrike" baseline="0" dirty="0"/>
              <a:t>(Cour de cassation, 1</a:t>
            </a:r>
            <a:r>
              <a:rPr lang="fr-FR" sz="1400" b="0" i="0" u="none" strike="noStrike" baseline="30000" dirty="0"/>
              <a:t>re</a:t>
            </a:r>
            <a:r>
              <a:rPr lang="fr-FR" sz="1400" b="0" i="0" u="none" strike="noStrike" baseline="0" dirty="0"/>
              <a:t> </a:t>
            </a:r>
            <a:r>
              <a:rPr lang="fr-FR" sz="1400" b="0" i="0" u="none" strike="noStrike" baseline="0" dirty="0" err="1"/>
              <a:t>Civ</a:t>
            </a:r>
            <a:r>
              <a:rPr lang="fr-FR" sz="1400" b="0" i="0" u="none" strike="noStrike" baseline="0" dirty="0"/>
              <a:t>., 4 novembre 2011, pourvoi n° 10-24.761,publié)</a:t>
            </a:r>
            <a:endParaRPr lang="fr-FR" sz="1400" dirty="0"/>
          </a:p>
        </p:txBody>
      </p:sp>
      <p:sp>
        <p:nvSpPr>
          <p:cNvPr id="7" name="ZoneTexte 6">
            <a:extLst>
              <a:ext uri="{FF2B5EF4-FFF2-40B4-BE49-F238E27FC236}">
                <a16:creationId xmlns:a16="http://schemas.microsoft.com/office/drawing/2014/main" id="{60BB8616-F7E7-60E4-14E6-8D35E8B75AA6}"/>
              </a:ext>
            </a:extLst>
          </p:cNvPr>
          <p:cNvSpPr txBox="1"/>
          <p:nvPr/>
        </p:nvSpPr>
        <p:spPr>
          <a:xfrm>
            <a:off x="6438899" y="4778239"/>
            <a:ext cx="5330952" cy="1600438"/>
          </a:xfrm>
          <a:prstGeom prst="rect">
            <a:avLst/>
          </a:prstGeom>
          <a:noFill/>
          <a:ln w="19050">
            <a:solidFill>
              <a:schemeClr val="tx1"/>
            </a:solidFill>
          </a:ln>
        </p:spPr>
        <p:txBody>
          <a:bodyPr wrap="square" rtlCol="0">
            <a:spAutoFit/>
          </a:bodyPr>
          <a:lstStyle/>
          <a:p>
            <a:r>
              <a:rPr lang="en-US" sz="1400" b="1" i="0" u="none" strike="noStrike" baseline="0" dirty="0"/>
              <a:t>The assignor is bound by the agreements entered into and may not bring an action to evict the assignee </a:t>
            </a:r>
            <a:br>
              <a:rPr lang="en-US" sz="1400" b="1" i="0" u="none" strike="noStrike" baseline="0" dirty="0"/>
            </a:br>
            <a:r>
              <a:rPr lang="en-US" sz="1400" b="1" i="0" u="none" strike="noStrike" baseline="0" dirty="0"/>
              <a:t>regarding an action for revocation on the grounds of the deceptive nature of a trademark </a:t>
            </a:r>
            <a:r>
              <a:rPr lang="en-US" sz="1400" b="0" i="0" u="none" strike="noStrike" baseline="0" dirty="0"/>
              <a:t>consisting of the assignor’s name which had been admitted by the </a:t>
            </a:r>
            <a:r>
              <a:rPr lang="en-US" sz="1400" b="0" i="0" u="none" strike="noStrike" baseline="0" dirty="0" err="1"/>
              <a:t>fisrt</a:t>
            </a:r>
            <a:r>
              <a:rPr lang="en-US" sz="1400" b="0" i="0" u="none" strike="noStrike" baseline="0" dirty="0"/>
              <a:t> </a:t>
            </a:r>
            <a:r>
              <a:rPr lang="en-US" sz="1400" b="0" i="0" u="none" strike="noStrike" baseline="0" dirty="0" err="1"/>
              <a:t>juges</a:t>
            </a:r>
            <a:r>
              <a:rPr lang="en-US" sz="1400" b="0" i="0" u="none" strike="noStrike" baseline="0" dirty="0"/>
              <a:t> (Cour de cassation, Com., 31 </a:t>
            </a:r>
            <a:r>
              <a:rPr lang="en-US" sz="1400" b="0" i="0" u="none" strike="noStrike" baseline="0" dirty="0" err="1"/>
              <a:t>janvier</a:t>
            </a:r>
            <a:r>
              <a:rPr lang="en-US" sz="1400" b="0" i="0" u="none" strike="noStrike" baseline="0" dirty="0"/>
              <a:t> 2006, </a:t>
            </a:r>
            <a:r>
              <a:rPr lang="en-US" sz="1400" b="0" i="0" u="none" strike="noStrike" baseline="0" dirty="0" err="1"/>
              <a:t>pourvoi</a:t>
            </a:r>
            <a:r>
              <a:rPr lang="en-US" sz="1400" b="0" i="0" u="none" strike="noStrike" baseline="0" dirty="0"/>
              <a:t> n° 05-10.116, </a:t>
            </a:r>
            <a:r>
              <a:rPr lang="en-US" sz="1400" b="0" i="0" u="none" strike="noStrike" baseline="0" dirty="0" err="1"/>
              <a:t>publié</a:t>
            </a:r>
            <a:r>
              <a:rPr lang="en-US" sz="1400" b="0" i="0" u="none" strike="noStrike" baseline="0" dirty="0"/>
              <a:t>) ).</a:t>
            </a:r>
            <a:endParaRPr lang="fr-FR" sz="1400" dirty="0"/>
          </a:p>
        </p:txBody>
      </p:sp>
    </p:spTree>
    <p:extLst>
      <p:ext uri="{BB962C8B-B14F-4D97-AF65-F5344CB8AC3E}">
        <p14:creationId xmlns:p14="http://schemas.microsoft.com/office/powerpoint/2010/main" val="865965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28040-5E32-E92A-B92C-4B553E41CDBD}"/>
              </a:ext>
            </a:extLst>
          </p:cNvPr>
          <p:cNvSpPr>
            <a:spLocks noGrp="1"/>
          </p:cNvSpPr>
          <p:nvPr>
            <p:ph type="title"/>
          </p:nvPr>
        </p:nvSpPr>
        <p:spPr>
          <a:xfrm>
            <a:off x="602164" y="2675466"/>
            <a:ext cx="8798313" cy="1507067"/>
          </a:xfrm>
        </p:spPr>
        <p:txBody>
          <a:bodyPr/>
          <a:lstStyle/>
          <a:p>
            <a:r>
              <a:rPr lang="fr-FR" cap="none" dirty="0">
                <a:latin typeface="Verdana" panose="020B0604030504040204" pitchFamily="34" charset="0"/>
                <a:ea typeface="Verdana" panose="020B0604030504040204" pitchFamily="34" charset="0"/>
                <a:cs typeface="Calibri" panose="020F0502020204030204" pitchFamily="34" charset="0"/>
              </a:rPr>
              <a:t>3. </a:t>
            </a:r>
            <a:r>
              <a:rPr lang="fr-FR" cap="none" dirty="0" err="1">
                <a:latin typeface="Verdana" panose="020B0604030504040204" pitchFamily="34" charset="0"/>
                <a:ea typeface="Verdana" panose="020B0604030504040204" pitchFamily="34" charset="0"/>
                <a:cs typeface="Calibri" panose="020F0502020204030204" pitchFamily="34" charset="0"/>
              </a:rPr>
              <a:t>Interference</a:t>
            </a:r>
            <a:r>
              <a:rPr lang="fr-FR" cap="none" dirty="0">
                <a:latin typeface="Verdana" panose="020B0604030504040204" pitchFamily="34" charset="0"/>
                <a:ea typeface="Verdana" panose="020B0604030504040204" pitchFamily="34" charset="0"/>
                <a:cs typeface="Calibri" panose="020F0502020204030204" pitchFamily="34" charset="0"/>
              </a:rPr>
              <a:t> </a:t>
            </a:r>
            <a:r>
              <a:rPr lang="fr-FR" cap="none" dirty="0" err="1">
                <a:latin typeface="Verdana" panose="020B0604030504040204" pitchFamily="34" charset="0"/>
                <a:ea typeface="Verdana" panose="020B0604030504040204" pitchFamily="34" charset="0"/>
                <a:cs typeface="Calibri" panose="020F0502020204030204" pitchFamily="34" charset="0"/>
              </a:rPr>
              <a:t>with</a:t>
            </a:r>
            <a:r>
              <a:rPr lang="fr-FR" cap="none" dirty="0">
                <a:latin typeface="Verdana" panose="020B0604030504040204" pitchFamily="34" charset="0"/>
                <a:ea typeface="Verdana" panose="020B0604030504040204" pitchFamily="34" charset="0"/>
                <a:cs typeface="Calibri" panose="020F0502020204030204" pitchFamily="34" charset="0"/>
              </a:rPr>
              <a:t> </a:t>
            </a:r>
            <a:r>
              <a:rPr lang="fr-FR" cap="none" dirty="0" err="1">
                <a:latin typeface="Verdana" panose="020B0604030504040204" pitchFamily="34" charset="0"/>
                <a:ea typeface="Verdana" panose="020B0604030504040204" pitchFamily="34" charset="0"/>
                <a:cs typeface="Calibri" panose="020F0502020204030204" pitchFamily="34" charset="0"/>
              </a:rPr>
              <a:t>trademark</a:t>
            </a:r>
            <a:r>
              <a:rPr lang="fr-FR" cap="none" dirty="0">
                <a:latin typeface="Verdana" panose="020B0604030504040204" pitchFamily="34" charset="0"/>
                <a:ea typeface="Verdana" panose="020B0604030504040204" pitchFamily="34" charset="0"/>
                <a:cs typeface="Calibri" panose="020F0502020204030204" pitchFamily="34" charset="0"/>
              </a:rPr>
              <a:t> </a:t>
            </a:r>
            <a:r>
              <a:rPr lang="fr-FR" cap="none" dirty="0" err="1">
                <a:latin typeface="Verdana" panose="020B0604030504040204" pitchFamily="34" charset="0"/>
                <a:ea typeface="Verdana" panose="020B0604030504040204" pitchFamily="34" charset="0"/>
                <a:cs typeface="Calibri" panose="020F0502020204030204" pitchFamily="34" charset="0"/>
              </a:rPr>
              <a:t>rights</a:t>
            </a:r>
            <a:br>
              <a:rPr lang="fr-FR" cap="none" dirty="0">
                <a:latin typeface="Verdana" panose="020B0604030504040204" pitchFamily="34" charset="0"/>
                <a:ea typeface="Verdana" panose="020B0604030504040204" pitchFamily="34" charset="0"/>
                <a:cs typeface="Calibri" panose="020F0502020204030204" pitchFamily="34" charset="0"/>
              </a:rPr>
            </a:br>
            <a:endParaRPr lang="fr-FR" cap="none" dirty="0">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798277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intérieur, mur, plafond, décoration d’intérieur&#10;&#10;Le contenu généré par l’IA peut être incorrect.">
            <a:extLst>
              <a:ext uri="{FF2B5EF4-FFF2-40B4-BE49-F238E27FC236}">
                <a16:creationId xmlns:a16="http://schemas.microsoft.com/office/drawing/2014/main" id="{52682DF4-D5D5-6F48-5196-7D166095E52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t="14970" b="-3940"/>
          <a:stretch/>
        </p:blipFill>
        <p:spPr>
          <a:xfrm>
            <a:off x="-1" y="0"/>
            <a:ext cx="12192000" cy="7199947"/>
          </a:xfrm>
          <a:prstGeom prst="rect">
            <a:avLst/>
          </a:prstGeom>
        </p:spPr>
      </p:pic>
      <p:sp>
        <p:nvSpPr>
          <p:cNvPr id="4" name="ZoneTexte 3">
            <a:extLst>
              <a:ext uri="{FF2B5EF4-FFF2-40B4-BE49-F238E27FC236}">
                <a16:creationId xmlns:a16="http://schemas.microsoft.com/office/drawing/2014/main" id="{69F5E97A-BF2D-A400-FCC3-6D2ED3F7519C}"/>
              </a:ext>
            </a:extLst>
          </p:cNvPr>
          <p:cNvSpPr txBox="1"/>
          <p:nvPr/>
        </p:nvSpPr>
        <p:spPr>
          <a:xfrm>
            <a:off x="722775" y="612844"/>
            <a:ext cx="4564553" cy="5632311"/>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err="1">
                <a:latin typeface="+mj-lt"/>
                <a:ea typeface="Verdana" panose="020B0604030504040204" pitchFamily="34" charset="0"/>
              </a:rPr>
              <a:t>Resolving</a:t>
            </a:r>
            <a:r>
              <a:rPr lang="fr-FR" b="1" dirty="0">
                <a:latin typeface="+mj-lt"/>
                <a:ea typeface="Verdana" panose="020B0604030504040204" pitchFamily="34" charset="0"/>
              </a:rPr>
              <a:t> </a:t>
            </a:r>
            <a:r>
              <a:rPr lang="fr-FR" b="1" dirty="0" err="1">
                <a:latin typeface="+mj-lt"/>
                <a:ea typeface="Verdana" panose="020B0604030504040204" pitchFamily="34" charset="0"/>
              </a:rPr>
              <a:t>conflicts</a:t>
            </a:r>
            <a:r>
              <a:rPr lang="fr-FR" b="1" dirty="0">
                <a:latin typeface="+mj-lt"/>
                <a:ea typeface="Verdana" panose="020B0604030504040204" pitchFamily="34" charset="0"/>
              </a:rPr>
              <a:t> </a:t>
            </a:r>
            <a:r>
              <a:rPr lang="fr-FR" b="1" dirty="0" err="1">
                <a:latin typeface="+mj-lt"/>
                <a:ea typeface="Verdana" panose="020B0604030504040204" pitchFamily="34" charset="0"/>
              </a:rPr>
              <a:t>between</a:t>
            </a:r>
            <a:r>
              <a:rPr lang="fr-FR" b="1" dirty="0">
                <a:latin typeface="+mj-lt"/>
                <a:ea typeface="Verdana" panose="020B0604030504040204" pitchFamily="34" charset="0"/>
              </a:rPr>
              <a:t> </a:t>
            </a:r>
            <a:r>
              <a:rPr lang="fr-FR" b="1" dirty="0" err="1">
                <a:latin typeface="+mj-lt"/>
                <a:ea typeface="Verdana" panose="020B0604030504040204" pitchFamily="34" charset="0"/>
              </a:rPr>
              <a:t>trademarks</a:t>
            </a:r>
            <a:r>
              <a:rPr lang="fr-FR" b="1" dirty="0">
                <a:latin typeface="+mj-lt"/>
                <a:ea typeface="Verdana" panose="020B0604030504040204" pitchFamily="34" charset="0"/>
              </a:rPr>
              <a:t> and </a:t>
            </a:r>
            <a:r>
              <a:rPr lang="fr-FR" b="1" dirty="0" err="1">
                <a:latin typeface="+mj-lt"/>
                <a:ea typeface="Verdana" panose="020B0604030504040204" pitchFamily="34" charset="0"/>
              </a:rPr>
              <a:t>personality</a:t>
            </a:r>
            <a:r>
              <a:rPr lang="fr-FR" b="1" dirty="0">
                <a:latin typeface="+mj-lt"/>
                <a:ea typeface="Verdana" panose="020B0604030504040204" pitchFamily="34" charset="0"/>
              </a:rPr>
              <a:t> </a:t>
            </a:r>
            <a:r>
              <a:rPr lang="fr-FR" b="1" dirty="0" err="1">
                <a:latin typeface="+mj-lt"/>
                <a:ea typeface="Verdana" panose="020B0604030504040204" pitchFamily="34" charset="0"/>
              </a:rPr>
              <a:t>rights</a:t>
            </a:r>
            <a:endParaRPr lang="fr-FR" b="1" dirty="0">
              <a:latin typeface="+mj-lt"/>
              <a:ea typeface="Verdana" panose="020B0604030504040204" pitchFamily="34" charset="0"/>
            </a:endParaRPr>
          </a:p>
          <a:p>
            <a:endParaRPr lang="fr-FR" dirty="0">
              <a:latin typeface="+mj-lt"/>
              <a:ea typeface="Verdana" panose="020B0604030504040204" pitchFamily="34" charset="0"/>
            </a:endParaRPr>
          </a:p>
          <a:p>
            <a:r>
              <a:rPr lang="fr-FR" dirty="0">
                <a:latin typeface="+mj-lt"/>
                <a:ea typeface="Verdana" panose="020B0604030504040204" pitchFamily="34" charset="0"/>
              </a:rPr>
              <a:t>Article L.711-3, 8°, of the </a:t>
            </a:r>
            <a:r>
              <a:rPr lang="fr-FR" dirty="0" err="1">
                <a:latin typeface="+mj-lt"/>
                <a:ea typeface="Verdana" panose="020B0604030504040204" pitchFamily="34" charset="0"/>
              </a:rPr>
              <a:t>Intellectual</a:t>
            </a:r>
            <a:r>
              <a:rPr lang="fr-FR" dirty="0">
                <a:latin typeface="+mj-lt"/>
                <a:ea typeface="Verdana" panose="020B0604030504040204" pitchFamily="34" charset="0"/>
              </a:rPr>
              <a:t> </a:t>
            </a:r>
            <a:r>
              <a:rPr lang="fr-FR" dirty="0" err="1">
                <a:latin typeface="+mj-lt"/>
                <a:ea typeface="Verdana" panose="020B0604030504040204" pitchFamily="34" charset="0"/>
              </a:rPr>
              <a:t>Property</a:t>
            </a:r>
            <a:r>
              <a:rPr lang="fr-FR" dirty="0">
                <a:latin typeface="+mj-lt"/>
                <a:ea typeface="Verdana" panose="020B0604030504040204" pitchFamily="34" charset="0"/>
              </a:rPr>
              <a:t> Code (article 60 </a:t>
            </a:r>
            <a:r>
              <a:rPr lang="fr-FR" dirty="0" err="1">
                <a:latin typeface="+mj-lt"/>
                <a:ea typeface="Verdana" panose="020B0604030504040204" pitchFamily="34" charset="0"/>
              </a:rPr>
              <a:t>regulation</a:t>
            </a:r>
            <a:r>
              <a:rPr lang="fr-FR" dirty="0">
                <a:latin typeface="+mj-lt"/>
                <a:ea typeface="Verdana" panose="020B0604030504040204" pitchFamily="34" charset="0"/>
              </a:rPr>
              <a:t> 2017/1001) :</a:t>
            </a:r>
            <a:br>
              <a:rPr lang="fr-FR" dirty="0">
                <a:latin typeface="+mj-lt"/>
                <a:ea typeface="Verdana" panose="020B0604030504040204" pitchFamily="34" charset="0"/>
              </a:rPr>
            </a:br>
            <a:r>
              <a:rPr lang="en-US" dirty="0">
                <a:latin typeface="+mj-lt"/>
                <a:ea typeface="Verdana" panose="020B0604030504040204" pitchFamily="34" charset="0"/>
              </a:rPr>
              <a:t>a trade mark shall be declared invalid or cancelled where the use of such trade mark may be prohibited pursuant to a </a:t>
            </a:r>
            <a:r>
              <a:rPr lang="fr-FR" b="1" dirty="0" err="1">
                <a:latin typeface="+mj-lt"/>
                <a:ea typeface="Verdana" panose="020B0604030504040204" pitchFamily="34" charset="0"/>
              </a:rPr>
              <a:t>personnality</a:t>
            </a:r>
            <a:r>
              <a:rPr lang="fr-FR" b="1" dirty="0">
                <a:latin typeface="+mj-lt"/>
                <a:ea typeface="Verdana" panose="020B0604030504040204" pitchFamily="34" charset="0"/>
              </a:rPr>
              <a:t> right</a:t>
            </a:r>
            <a:r>
              <a:rPr lang="fr-FR" dirty="0">
                <a:latin typeface="+mj-lt"/>
                <a:ea typeface="Verdana" panose="020B0604030504040204" pitchFamily="34" charset="0"/>
              </a:rPr>
              <a:t> </a:t>
            </a:r>
            <a:r>
              <a:rPr lang="fr-FR" dirty="0" err="1">
                <a:latin typeface="+mj-lt"/>
                <a:ea typeface="Verdana" panose="020B0604030504040204" pitchFamily="34" charset="0"/>
              </a:rPr>
              <a:t>such</a:t>
            </a:r>
            <a:r>
              <a:rPr lang="fr-FR" dirty="0">
                <a:latin typeface="+mj-lt"/>
                <a:ea typeface="Verdana" panose="020B0604030504040204" pitchFamily="34" charset="0"/>
              </a:rPr>
              <a:t> as the </a:t>
            </a:r>
            <a:r>
              <a:rPr lang="en-US" dirty="0">
                <a:latin typeface="+mj-lt"/>
                <a:ea typeface="Verdana" panose="020B0604030504040204" pitchFamily="34" charset="0"/>
              </a:rPr>
              <a:t>right to a name, pseudonym or personal portrayal</a:t>
            </a:r>
            <a:endParaRPr lang="fr-FR" dirty="0">
              <a:latin typeface="+mj-lt"/>
              <a:ea typeface="Verdana" panose="020B0604030504040204" pitchFamily="34" charset="0"/>
            </a:endParaRPr>
          </a:p>
          <a:p>
            <a:endParaRPr lang="fr-FR" dirty="0">
              <a:latin typeface="+mj-lt"/>
              <a:ea typeface="Verdana" panose="020B0604030504040204" pitchFamily="34" charset="0"/>
            </a:endParaRPr>
          </a:p>
          <a:p>
            <a:r>
              <a:rPr lang="fr-FR" dirty="0" err="1">
                <a:latin typeface="+mj-lt"/>
                <a:ea typeface="Verdana" panose="020B0604030504040204" pitchFamily="34" charset="0"/>
                <a:sym typeface="Wingdings" panose="05000000000000000000" pitchFamily="2" charset="2"/>
              </a:rPr>
              <a:t>Criteria</a:t>
            </a:r>
            <a:r>
              <a:rPr lang="fr-FR" dirty="0">
                <a:latin typeface="+mj-lt"/>
                <a:ea typeface="Verdana" panose="020B0604030504040204" pitchFamily="34" charset="0"/>
                <a:sym typeface="Wingdings" panose="05000000000000000000" pitchFamily="2" charset="2"/>
              </a:rPr>
              <a:t>: </a:t>
            </a:r>
            <a:r>
              <a:rPr lang="fr-FR" dirty="0" err="1">
                <a:latin typeface="+mj-lt"/>
                <a:ea typeface="Verdana" panose="020B0604030504040204" pitchFamily="34" charset="0"/>
                <a:sym typeface="Wingdings" panose="05000000000000000000" pitchFamily="2" charset="2"/>
              </a:rPr>
              <a:t>demonstrate</a:t>
            </a:r>
            <a:r>
              <a:rPr lang="fr-FR" dirty="0">
                <a:latin typeface="+mj-lt"/>
                <a:ea typeface="Verdana" panose="020B0604030504040204" pitchFamily="34" charset="0"/>
                <a:sym typeface="Wingdings" panose="05000000000000000000" pitchFamily="2" charset="2"/>
              </a:rPr>
              <a:t> </a:t>
            </a:r>
            <a:r>
              <a:rPr lang="fr-FR" b="1" dirty="0">
                <a:latin typeface="+mj-lt"/>
                <a:ea typeface="Verdana" panose="020B0604030504040204" pitchFamily="34" charset="0"/>
                <a:sym typeface="Wingdings" panose="05000000000000000000" pitchFamily="2" charset="2"/>
              </a:rPr>
              <a:t>a </a:t>
            </a:r>
            <a:r>
              <a:rPr lang="fr-FR" b="1" dirty="0" err="1">
                <a:latin typeface="+mj-lt"/>
                <a:ea typeface="Verdana" panose="020B0604030504040204" pitchFamily="34" charset="0"/>
                <a:sym typeface="Wingdings" panose="05000000000000000000" pitchFamily="2" charset="2"/>
              </a:rPr>
              <a:t>risk</a:t>
            </a:r>
            <a:r>
              <a:rPr lang="fr-FR" b="1" dirty="0">
                <a:latin typeface="+mj-lt"/>
                <a:ea typeface="Verdana" panose="020B0604030504040204" pitchFamily="34" charset="0"/>
                <a:sym typeface="Wingdings" panose="05000000000000000000" pitchFamily="2" charset="2"/>
              </a:rPr>
              <a:t> of confusion </a:t>
            </a:r>
            <a:r>
              <a:rPr lang="fr-FR" b="1" dirty="0" err="1">
                <a:latin typeface="+mj-lt"/>
                <a:ea typeface="Verdana" panose="020B0604030504040204" pitchFamily="34" charset="0"/>
                <a:sym typeface="Wingdings" panose="05000000000000000000" pitchFamily="2" charset="2"/>
              </a:rPr>
              <a:t>between</a:t>
            </a:r>
            <a:r>
              <a:rPr lang="fr-FR" b="1" dirty="0">
                <a:latin typeface="+mj-lt"/>
                <a:ea typeface="Verdana" panose="020B0604030504040204" pitchFamily="34" charset="0"/>
                <a:sym typeface="Wingdings" panose="05000000000000000000" pitchFamily="2" charset="2"/>
              </a:rPr>
              <a:t> the </a:t>
            </a:r>
            <a:r>
              <a:rPr lang="fr-FR" b="1" dirty="0" err="1">
                <a:latin typeface="+mj-lt"/>
                <a:ea typeface="Verdana" panose="020B0604030504040204" pitchFamily="34" charset="0"/>
                <a:sym typeface="Wingdings" panose="05000000000000000000" pitchFamily="2" charset="2"/>
              </a:rPr>
              <a:t>trademark</a:t>
            </a:r>
            <a:r>
              <a:rPr lang="fr-FR" b="1" dirty="0">
                <a:latin typeface="+mj-lt"/>
                <a:ea typeface="Verdana" panose="020B0604030504040204" pitchFamily="34" charset="0"/>
                <a:sym typeface="Wingdings" panose="05000000000000000000" pitchFamily="2" charset="2"/>
              </a:rPr>
              <a:t> and a </a:t>
            </a:r>
            <a:r>
              <a:rPr lang="fr-FR" b="1" dirty="0" err="1">
                <a:latin typeface="+mj-lt"/>
                <a:ea typeface="Verdana" panose="020B0604030504040204" pitchFamily="34" charset="0"/>
                <a:sym typeface="Wingdings" panose="05000000000000000000" pitchFamily="2" charset="2"/>
              </a:rPr>
              <a:t>name</a:t>
            </a:r>
            <a:r>
              <a:rPr lang="fr-FR" b="1" dirty="0">
                <a:latin typeface="+mj-lt"/>
                <a:ea typeface="Verdana" panose="020B0604030504040204" pitchFamily="34" charset="0"/>
                <a:sym typeface="Wingdings" panose="05000000000000000000" pitchFamily="2" charset="2"/>
              </a:rPr>
              <a:t> </a:t>
            </a:r>
            <a:r>
              <a:rPr lang="fr-FR" dirty="0" err="1">
                <a:latin typeface="+mj-lt"/>
                <a:ea typeface="Verdana" panose="020B0604030504040204" pitchFamily="34" charset="0"/>
                <a:sym typeface="Wingdings" panose="05000000000000000000" pitchFamily="2" charset="2"/>
              </a:rPr>
              <a:t>associated</a:t>
            </a:r>
            <a:r>
              <a:rPr lang="fr-FR" dirty="0">
                <a:latin typeface="+mj-lt"/>
                <a:ea typeface="Verdana" panose="020B0604030504040204" pitchFamily="34" charset="0"/>
                <a:sym typeface="Wingdings" panose="05000000000000000000" pitchFamily="2" charset="2"/>
              </a:rPr>
              <a:t> by the relevant public </a:t>
            </a:r>
            <a:r>
              <a:rPr lang="fr-FR" dirty="0" err="1">
                <a:latin typeface="+mj-lt"/>
                <a:ea typeface="Verdana" panose="020B0604030504040204" pitchFamily="34" charset="0"/>
                <a:sym typeface="Wingdings" panose="05000000000000000000" pitchFamily="2" charset="2"/>
              </a:rPr>
              <a:t>with</a:t>
            </a:r>
            <a:r>
              <a:rPr lang="fr-FR" dirty="0">
                <a:latin typeface="+mj-lt"/>
                <a:ea typeface="Verdana" panose="020B0604030504040204" pitchFamily="34" charset="0"/>
                <a:sym typeface="Wingdings" panose="05000000000000000000" pitchFamily="2" charset="2"/>
              </a:rPr>
              <a:t> a </a:t>
            </a:r>
            <a:r>
              <a:rPr lang="fr-FR" dirty="0" err="1">
                <a:latin typeface="+mj-lt"/>
                <a:ea typeface="Verdana" panose="020B0604030504040204" pitchFamily="34" charset="0"/>
                <a:sym typeface="Wingdings" panose="05000000000000000000" pitchFamily="2" charset="2"/>
              </a:rPr>
              <a:t>person</a:t>
            </a:r>
            <a:r>
              <a:rPr lang="fr-FR" dirty="0">
                <a:latin typeface="+mj-lt"/>
                <a:ea typeface="Verdana" panose="020B0604030504040204" pitchFamily="34" charset="0"/>
                <a:sym typeface="Wingdings" panose="05000000000000000000" pitchFamily="2" charset="2"/>
              </a:rPr>
              <a:t> </a:t>
            </a:r>
            <a:r>
              <a:rPr lang="fr-FR" dirty="0" err="1">
                <a:latin typeface="+mj-lt"/>
                <a:ea typeface="Verdana" panose="020B0604030504040204" pitchFamily="34" charset="0"/>
                <a:sym typeface="Wingdings" panose="05000000000000000000" pitchFamily="2" charset="2"/>
              </a:rPr>
              <a:t>who</a:t>
            </a:r>
            <a:r>
              <a:rPr lang="fr-FR" dirty="0">
                <a:latin typeface="+mj-lt"/>
                <a:ea typeface="Verdana" panose="020B0604030504040204" pitchFamily="34" charset="0"/>
                <a:sym typeface="Wingdings" panose="05000000000000000000" pitchFamily="2" charset="2"/>
              </a:rPr>
              <a:t> </a:t>
            </a:r>
            <a:r>
              <a:rPr lang="fr-FR" dirty="0" err="1">
                <a:latin typeface="+mj-lt"/>
                <a:ea typeface="Verdana" panose="020B0604030504040204" pitchFamily="34" charset="0"/>
                <a:sym typeface="Wingdings" panose="05000000000000000000" pitchFamily="2" charset="2"/>
              </a:rPr>
              <a:t>bears</a:t>
            </a:r>
            <a:r>
              <a:rPr lang="fr-FR" dirty="0">
                <a:latin typeface="+mj-lt"/>
                <a:ea typeface="Verdana" panose="020B0604030504040204" pitchFamily="34" charset="0"/>
                <a:sym typeface="Wingdings" panose="05000000000000000000" pitchFamily="2" charset="2"/>
              </a:rPr>
              <a:t> </a:t>
            </a:r>
            <a:r>
              <a:rPr lang="fr-FR" dirty="0" err="1">
                <a:latin typeface="+mj-lt"/>
                <a:ea typeface="Verdana" panose="020B0604030504040204" pitchFamily="34" charset="0"/>
                <a:sym typeface="Wingdings" panose="05000000000000000000" pitchFamily="2" charset="2"/>
              </a:rPr>
              <a:t>it</a:t>
            </a:r>
            <a:r>
              <a:rPr lang="fr-FR" dirty="0">
                <a:latin typeface="+mj-lt"/>
                <a:ea typeface="Verdana" panose="020B0604030504040204" pitchFamily="34" charset="0"/>
                <a:sym typeface="Wingdings" panose="05000000000000000000" pitchFamily="2" charset="2"/>
              </a:rPr>
              <a:t>, </a:t>
            </a:r>
            <a:r>
              <a:rPr lang="fr-FR" dirty="0" err="1">
                <a:latin typeface="+mj-lt"/>
                <a:ea typeface="Verdana" panose="020B0604030504040204" pitchFamily="34" charset="0"/>
                <a:sym typeface="Wingdings" panose="05000000000000000000" pitchFamily="2" charset="2"/>
              </a:rPr>
              <a:t>which</a:t>
            </a:r>
            <a:r>
              <a:rPr lang="fr-FR" dirty="0">
                <a:latin typeface="+mj-lt"/>
                <a:ea typeface="Verdana" panose="020B0604030504040204" pitchFamily="34" charset="0"/>
                <a:sym typeface="Wingdings" panose="05000000000000000000" pitchFamily="2" charset="2"/>
              </a:rPr>
              <a:t> </a:t>
            </a:r>
            <a:r>
              <a:rPr lang="fr-FR" dirty="0" err="1">
                <a:latin typeface="+mj-lt"/>
                <a:ea typeface="Verdana" panose="020B0604030504040204" pitchFamily="34" charset="0"/>
                <a:sym typeface="Wingdings" panose="05000000000000000000" pitchFamily="2" charset="2"/>
              </a:rPr>
              <a:t>is</a:t>
            </a:r>
            <a:r>
              <a:rPr lang="fr-FR" dirty="0">
                <a:latin typeface="+mj-lt"/>
                <a:ea typeface="Verdana" panose="020B0604030504040204" pitchFamily="34" charset="0"/>
                <a:sym typeface="Wingdings" panose="05000000000000000000" pitchFamily="2" charset="2"/>
              </a:rPr>
              <a:t> </a:t>
            </a:r>
            <a:r>
              <a:rPr lang="fr-FR" b="1" dirty="0" err="1">
                <a:latin typeface="+mj-lt"/>
                <a:ea typeface="Verdana" panose="020B0604030504040204" pitchFamily="34" charset="0"/>
                <a:sym typeface="Wingdings" panose="05000000000000000000" pitchFamily="2" charset="2"/>
              </a:rPr>
              <a:t>prejudicial</a:t>
            </a:r>
            <a:r>
              <a:rPr lang="fr-FR" b="1" dirty="0">
                <a:latin typeface="+mj-lt"/>
                <a:ea typeface="Verdana" panose="020B0604030504040204" pitchFamily="34" charset="0"/>
                <a:sym typeface="Wingdings" panose="05000000000000000000" pitchFamily="2" charset="2"/>
              </a:rPr>
              <a:t> to </a:t>
            </a:r>
            <a:r>
              <a:rPr lang="fr-FR" b="1" dirty="0" err="1">
                <a:latin typeface="+mj-lt"/>
                <a:ea typeface="Verdana" panose="020B0604030504040204" pitchFamily="34" charset="0"/>
                <a:sym typeface="Wingdings" panose="05000000000000000000" pitchFamily="2" charset="2"/>
              </a:rPr>
              <a:t>that</a:t>
            </a:r>
            <a:r>
              <a:rPr lang="fr-FR" b="1" dirty="0">
                <a:latin typeface="+mj-lt"/>
                <a:ea typeface="Verdana" panose="020B0604030504040204" pitchFamily="34" charset="0"/>
                <a:sym typeface="Wingdings" panose="05000000000000000000" pitchFamily="2" charset="2"/>
              </a:rPr>
              <a:t> </a:t>
            </a:r>
            <a:r>
              <a:rPr lang="fr-FR" b="1" dirty="0" err="1">
                <a:latin typeface="+mj-lt"/>
                <a:ea typeface="Verdana" panose="020B0604030504040204" pitchFamily="34" charset="0"/>
                <a:sym typeface="Wingdings" panose="05000000000000000000" pitchFamily="2" charset="2"/>
              </a:rPr>
              <a:t>person</a:t>
            </a:r>
            <a:r>
              <a:rPr lang="fr-FR" dirty="0">
                <a:latin typeface="+mj-lt"/>
                <a:ea typeface="Verdana" panose="020B0604030504040204" pitchFamily="34" charset="0"/>
                <a:sym typeface="Wingdings" panose="05000000000000000000" pitchFamily="2" charset="2"/>
              </a:rPr>
              <a:t>, and must </a:t>
            </a:r>
            <a:r>
              <a:rPr lang="fr-FR" dirty="0" err="1">
                <a:latin typeface="+mj-lt"/>
                <a:ea typeface="Verdana" panose="020B0604030504040204" pitchFamily="34" charset="0"/>
                <a:sym typeface="Wingdings" panose="05000000000000000000" pitchFamily="2" charset="2"/>
              </a:rPr>
              <a:t>be</a:t>
            </a:r>
            <a:r>
              <a:rPr lang="fr-FR" dirty="0">
                <a:latin typeface="+mj-lt"/>
                <a:ea typeface="Verdana" panose="020B0604030504040204" pitchFamily="34" charset="0"/>
                <a:sym typeface="Wingdings" panose="05000000000000000000" pitchFamily="2" charset="2"/>
              </a:rPr>
              <a:t> </a:t>
            </a:r>
            <a:r>
              <a:rPr lang="fr-FR" dirty="0" err="1">
                <a:latin typeface="+mj-lt"/>
                <a:ea typeface="Verdana" panose="020B0604030504040204" pitchFamily="34" charset="0"/>
                <a:sym typeface="Wingdings" panose="05000000000000000000" pitchFamily="2" charset="2"/>
              </a:rPr>
              <a:t>assessed</a:t>
            </a:r>
            <a:r>
              <a:rPr lang="fr-FR" dirty="0">
                <a:latin typeface="+mj-lt"/>
                <a:ea typeface="Verdana" panose="020B0604030504040204" pitchFamily="34" charset="0"/>
                <a:sym typeface="Wingdings" panose="05000000000000000000" pitchFamily="2" charset="2"/>
              </a:rPr>
              <a:t> as of </a:t>
            </a:r>
            <a:r>
              <a:rPr lang="fr-FR" b="1" dirty="0">
                <a:latin typeface="+mj-lt"/>
                <a:ea typeface="Verdana" panose="020B0604030504040204" pitchFamily="34" charset="0"/>
                <a:sym typeface="Wingdings" panose="05000000000000000000" pitchFamily="2" charset="2"/>
              </a:rPr>
              <a:t>the date of the </a:t>
            </a:r>
            <a:r>
              <a:rPr lang="fr-FR" b="1" dirty="0" err="1">
                <a:latin typeface="+mj-lt"/>
                <a:ea typeface="Verdana" panose="020B0604030504040204" pitchFamily="34" charset="0"/>
                <a:sym typeface="Wingdings" panose="05000000000000000000" pitchFamily="2" charset="2"/>
              </a:rPr>
              <a:t>trademark</a:t>
            </a:r>
            <a:r>
              <a:rPr lang="fr-FR" b="1" dirty="0">
                <a:latin typeface="+mj-lt"/>
                <a:ea typeface="Verdana" panose="020B0604030504040204" pitchFamily="34" charset="0"/>
                <a:sym typeface="Wingdings" panose="05000000000000000000" pitchFamily="2" charset="2"/>
              </a:rPr>
              <a:t> application</a:t>
            </a:r>
          </a:p>
        </p:txBody>
      </p:sp>
      <p:sp>
        <p:nvSpPr>
          <p:cNvPr id="2" name="ZoneTexte 1">
            <a:extLst>
              <a:ext uri="{FF2B5EF4-FFF2-40B4-BE49-F238E27FC236}">
                <a16:creationId xmlns:a16="http://schemas.microsoft.com/office/drawing/2014/main" id="{7303C42A-43FB-09F9-66FE-56E115F922D2}"/>
              </a:ext>
            </a:extLst>
          </p:cNvPr>
          <p:cNvSpPr txBox="1"/>
          <p:nvPr/>
        </p:nvSpPr>
        <p:spPr>
          <a:xfrm>
            <a:off x="5952131" y="612844"/>
            <a:ext cx="5575064" cy="2893100"/>
          </a:xfrm>
          <a:prstGeom prst="rect">
            <a:avLst/>
          </a:prstGeom>
          <a:noFill/>
          <a:ln w="19050">
            <a:solidFill>
              <a:schemeClr val="tx1"/>
            </a:solidFill>
          </a:ln>
        </p:spPr>
        <p:txBody>
          <a:bodyPr wrap="square" rtlCol="0">
            <a:spAutoFit/>
          </a:bodyPr>
          <a:lstStyle/>
          <a:p>
            <a:r>
              <a:rPr lang="en-US" sz="1400" dirty="0"/>
              <a:t>“Whereas, although it is a general principle that a family surname entitles its members to oppose any improper use of that surname by a third party</a:t>
            </a:r>
            <a:r>
              <a:rPr lang="en-US" sz="1400" b="1" dirty="0"/>
              <a:t>, it is necessary, when that name is used for commercial purposes—particularly as a trademark—to demonstrate the existence of confusion that the holders of that surname have an interest in preventing</a:t>
            </a:r>
            <a:r>
              <a:rPr lang="en-US" sz="1400" dirty="0"/>
              <a:t>;</a:t>
            </a:r>
          </a:p>
          <a:p>
            <a:r>
              <a:rPr lang="en-US" sz="1400" dirty="0"/>
              <a:t>confusion or the risk of confusion, which are assessed as of the date of the trademark application, exists when the trademark owner adopts a famous or rare name that the relevant public associates with a person or the family bearing that name ;”</a:t>
            </a:r>
          </a:p>
          <a:p>
            <a:r>
              <a:rPr lang="en-US" sz="1400" dirty="0"/>
              <a:t>Cour </a:t>
            </a:r>
            <a:r>
              <a:rPr lang="en-US" sz="1400" dirty="0" err="1"/>
              <a:t>d'appel</a:t>
            </a:r>
            <a:r>
              <a:rPr lang="en-US" sz="1400" dirty="0"/>
              <a:t> de Paris, 12 </a:t>
            </a:r>
            <a:r>
              <a:rPr lang="en-US" sz="1400" dirty="0" err="1"/>
              <a:t>janvier</a:t>
            </a:r>
            <a:r>
              <a:rPr lang="en-US" sz="1400" dirty="0"/>
              <a:t> 2015, n° 14/18043 in this case, the trademark was invalidated for all goods and services, given the rarity and fame of the surname</a:t>
            </a:r>
            <a:endParaRPr lang="fr-FR" sz="1400" dirty="0"/>
          </a:p>
        </p:txBody>
      </p:sp>
      <p:sp>
        <p:nvSpPr>
          <p:cNvPr id="3" name="ZoneTexte 2">
            <a:extLst>
              <a:ext uri="{FF2B5EF4-FFF2-40B4-BE49-F238E27FC236}">
                <a16:creationId xmlns:a16="http://schemas.microsoft.com/office/drawing/2014/main" id="{B66D76ED-0822-5BF0-9835-C107F879F14F}"/>
              </a:ext>
            </a:extLst>
          </p:cNvPr>
          <p:cNvSpPr txBox="1"/>
          <p:nvPr/>
        </p:nvSpPr>
        <p:spPr>
          <a:xfrm>
            <a:off x="5952131" y="4213830"/>
            <a:ext cx="5575064" cy="2031325"/>
          </a:xfrm>
          <a:prstGeom prst="rect">
            <a:avLst/>
          </a:prstGeom>
          <a:noFill/>
          <a:ln w="19050">
            <a:solidFill>
              <a:schemeClr val="tx1"/>
            </a:solidFill>
          </a:ln>
        </p:spPr>
        <p:txBody>
          <a:bodyPr wrap="square" rtlCol="0">
            <a:spAutoFit/>
          </a:bodyPr>
          <a:lstStyle/>
          <a:p>
            <a:r>
              <a:rPr lang="en-US" sz="1400" dirty="0"/>
              <a:t>“Although Ms. Z X (née B) has used her husband’s surname in her daily life, it must be noted that </a:t>
            </a:r>
            <a:r>
              <a:rPr lang="en-US" sz="1400" b="1" dirty="0"/>
              <a:t>she has not demonstrated either the widespread recognition of the name X or the resulting likelihood of confusion with the contested trademark</a:t>
            </a:r>
            <a:r>
              <a:rPr lang="en-US" sz="1400" dirty="0"/>
              <a:t>, as she has never made a name for herself professionally or commercially under that name and has even signed a number of commercial documents using her maiden name, B.”</a:t>
            </a:r>
          </a:p>
          <a:p>
            <a:r>
              <a:rPr lang="en-US" sz="1400" dirty="0"/>
              <a:t>(Cour </a:t>
            </a:r>
            <a:r>
              <a:rPr lang="en-US" sz="1400" dirty="0" err="1"/>
              <a:t>d'appel</a:t>
            </a:r>
            <a:r>
              <a:rPr lang="en-US" sz="1400" dirty="0"/>
              <a:t> de Paris, 13 </a:t>
            </a:r>
            <a:r>
              <a:rPr lang="en-US" sz="1400" dirty="0" err="1"/>
              <a:t>avril</a:t>
            </a:r>
            <a:r>
              <a:rPr lang="en-US" sz="1400" dirty="0"/>
              <a:t> 2021, n° 19/11560) </a:t>
            </a:r>
            <a:endParaRPr lang="fr-FR" sz="1400" dirty="0"/>
          </a:p>
        </p:txBody>
      </p:sp>
    </p:spTree>
    <p:extLst>
      <p:ext uri="{BB962C8B-B14F-4D97-AF65-F5344CB8AC3E}">
        <p14:creationId xmlns:p14="http://schemas.microsoft.com/office/powerpoint/2010/main" val="2030365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intérieur, mur, plafond, décoration d’intérieur&#10;&#10;Le contenu généré par l’IA peut être incorrect.">
            <a:extLst>
              <a:ext uri="{FF2B5EF4-FFF2-40B4-BE49-F238E27FC236}">
                <a16:creationId xmlns:a16="http://schemas.microsoft.com/office/drawing/2014/main" id="{52682DF4-D5D5-6F48-5196-7D166095E52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t="14970" b="-3940"/>
          <a:stretch/>
        </p:blipFill>
        <p:spPr>
          <a:xfrm>
            <a:off x="-27433" y="0"/>
            <a:ext cx="12192000" cy="7199947"/>
          </a:xfrm>
          <a:prstGeom prst="rect">
            <a:avLst/>
          </a:prstGeom>
        </p:spPr>
      </p:pic>
      <p:sp>
        <p:nvSpPr>
          <p:cNvPr id="8" name="ZoneTexte 7">
            <a:extLst>
              <a:ext uri="{FF2B5EF4-FFF2-40B4-BE49-F238E27FC236}">
                <a16:creationId xmlns:a16="http://schemas.microsoft.com/office/drawing/2014/main" id="{A5DD5BCC-4C57-327C-180D-042B2665ED66}"/>
              </a:ext>
            </a:extLst>
          </p:cNvPr>
          <p:cNvSpPr txBox="1"/>
          <p:nvPr/>
        </p:nvSpPr>
        <p:spPr>
          <a:xfrm>
            <a:off x="889128" y="920621"/>
            <a:ext cx="4815374" cy="5324535"/>
          </a:xfrm>
          <a:prstGeom prst="rect">
            <a:avLst/>
          </a:prstGeom>
          <a:solidFill>
            <a:schemeClr val="accent5">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2000" b="1" dirty="0">
                <a:latin typeface="+mj-lt"/>
                <a:ea typeface="Verdana" panose="020B0604030504040204" pitchFamily="34" charset="0"/>
              </a:rPr>
              <a:t>The right to </a:t>
            </a:r>
            <a:r>
              <a:rPr lang="fr-FR" sz="2000" b="1" dirty="0" err="1">
                <a:latin typeface="+mj-lt"/>
                <a:ea typeface="Verdana" panose="020B0604030504040204" pitchFamily="34" charset="0"/>
              </a:rPr>
              <a:t>conduct</a:t>
            </a:r>
            <a:r>
              <a:rPr lang="fr-FR" sz="2000" b="1" dirty="0">
                <a:latin typeface="+mj-lt"/>
                <a:ea typeface="Verdana" panose="020B0604030504040204" pitchFamily="34" charset="0"/>
              </a:rPr>
              <a:t> business </a:t>
            </a:r>
            <a:r>
              <a:rPr lang="fr-FR" sz="2000" b="1" dirty="0" err="1">
                <a:latin typeface="+mj-lt"/>
                <a:ea typeface="Verdana" panose="020B0604030504040204" pitchFamily="34" charset="0"/>
              </a:rPr>
              <a:t>under</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one’s</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surname</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even</a:t>
            </a:r>
            <a:r>
              <a:rPr lang="fr-FR" sz="2000" b="1" dirty="0">
                <a:latin typeface="+mj-lt"/>
                <a:ea typeface="Verdana" panose="020B0604030504040204" pitchFamily="34" charset="0"/>
              </a:rPr>
              <a:t> if an </a:t>
            </a:r>
            <a:r>
              <a:rPr lang="fr-FR" sz="2000" b="1" dirty="0" err="1">
                <a:latin typeface="+mj-lt"/>
                <a:ea typeface="Verdana" panose="020B0604030504040204" pitchFamily="34" charset="0"/>
              </a:rPr>
              <a:t>earlier</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trademark</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exists</a:t>
            </a:r>
            <a:endParaRPr lang="fr-FR" sz="2000" b="1" dirty="0">
              <a:latin typeface="+mj-lt"/>
              <a:ea typeface="Verdana" panose="020B0604030504040204" pitchFamily="34" charset="0"/>
            </a:endParaRPr>
          </a:p>
          <a:p>
            <a:endParaRPr lang="fr-FR" sz="2000" dirty="0">
              <a:latin typeface="+mj-lt"/>
              <a:ea typeface="Verdana" panose="020B0604030504040204" pitchFamily="34" charset="0"/>
            </a:endParaRPr>
          </a:p>
          <a:p>
            <a:r>
              <a:rPr lang="fr-FR" sz="2000" dirty="0">
                <a:latin typeface="+mj-lt"/>
                <a:ea typeface="Verdana" panose="020B0604030504040204" pitchFamily="34" charset="0"/>
              </a:rPr>
              <a:t>Article L.713-6, a) of the </a:t>
            </a:r>
            <a:r>
              <a:rPr lang="fr-FR" sz="2000" dirty="0" err="1">
                <a:latin typeface="+mj-lt"/>
                <a:ea typeface="Verdana" panose="020B0604030504040204" pitchFamily="34" charset="0"/>
              </a:rPr>
              <a:t>Intellectual</a:t>
            </a:r>
            <a:r>
              <a:rPr lang="fr-FR" sz="2000" dirty="0">
                <a:latin typeface="+mj-lt"/>
                <a:ea typeface="Verdana" panose="020B0604030504040204" pitchFamily="34" charset="0"/>
              </a:rPr>
              <a:t> </a:t>
            </a:r>
            <a:r>
              <a:rPr lang="fr-FR" sz="2000" dirty="0" err="1">
                <a:latin typeface="+mj-lt"/>
                <a:ea typeface="Verdana" panose="020B0604030504040204" pitchFamily="34" charset="0"/>
              </a:rPr>
              <a:t>Property</a:t>
            </a:r>
            <a:r>
              <a:rPr lang="fr-FR" sz="2000" dirty="0">
                <a:latin typeface="+mj-lt"/>
                <a:ea typeface="Verdana" panose="020B0604030504040204" pitchFamily="34" charset="0"/>
              </a:rPr>
              <a:t> Code (article 14 </a:t>
            </a:r>
            <a:r>
              <a:rPr lang="fr-FR" sz="2000" dirty="0" err="1">
                <a:latin typeface="+mj-lt"/>
                <a:ea typeface="Verdana" panose="020B0604030504040204" pitchFamily="34" charset="0"/>
              </a:rPr>
              <a:t>regulation</a:t>
            </a:r>
            <a:r>
              <a:rPr lang="fr-FR" sz="2000" dirty="0">
                <a:latin typeface="+mj-lt"/>
                <a:ea typeface="Verdana" panose="020B0604030504040204" pitchFamily="34" charset="0"/>
              </a:rPr>
              <a:t> 2017/1001) </a:t>
            </a:r>
            <a:br>
              <a:rPr lang="fr-FR" sz="2000" dirty="0">
                <a:latin typeface="+mj-lt"/>
                <a:ea typeface="Verdana" panose="020B0604030504040204" pitchFamily="34" charset="0"/>
              </a:rPr>
            </a:br>
            <a:r>
              <a:rPr lang="fr-FR" sz="2000" dirty="0">
                <a:latin typeface="+mj-lt"/>
                <a:ea typeface="Verdana" panose="020B0604030504040204" pitchFamily="34" charset="0"/>
              </a:rPr>
              <a:t>the registration of a </a:t>
            </a:r>
            <a:r>
              <a:rPr lang="fr-FR" sz="2000" dirty="0" err="1">
                <a:latin typeface="+mj-lt"/>
                <a:ea typeface="Verdana" panose="020B0604030504040204" pitchFamily="34" charset="0"/>
              </a:rPr>
              <a:t>trademark</a:t>
            </a:r>
            <a:r>
              <a:rPr lang="fr-FR" sz="2000" dirty="0">
                <a:latin typeface="+mj-lt"/>
                <a:ea typeface="Verdana" panose="020B0604030504040204" pitchFamily="34" charset="0"/>
              </a:rPr>
              <a:t> </a:t>
            </a:r>
            <a:r>
              <a:rPr lang="fr-FR" sz="2000" dirty="0" err="1">
                <a:latin typeface="+mj-lt"/>
                <a:ea typeface="Verdana" panose="020B0604030504040204" pitchFamily="34" charset="0"/>
              </a:rPr>
              <a:t>does</a:t>
            </a:r>
            <a:r>
              <a:rPr lang="fr-FR" sz="2000" dirty="0">
                <a:latin typeface="+mj-lt"/>
                <a:ea typeface="Verdana" panose="020B0604030504040204" pitchFamily="34" charset="0"/>
              </a:rPr>
              <a:t> not </a:t>
            </a:r>
            <a:r>
              <a:rPr lang="fr-FR" sz="2000" dirty="0" err="1">
                <a:latin typeface="+mj-lt"/>
                <a:ea typeface="Verdana" panose="020B0604030504040204" pitchFamily="34" charset="0"/>
              </a:rPr>
              <a:t>preclude</a:t>
            </a:r>
            <a:r>
              <a:rPr lang="fr-FR" sz="2000" dirty="0">
                <a:latin typeface="+mj-lt"/>
                <a:ea typeface="Verdana" panose="020B0604030504040204" pitchFamily="34" charset="0"/>
              </a:rPr>
              <a:t> the use of the </a:t>
            </a:r>
            <a:r>
              <a:rPr lang="fr-FR" sz="2000" dirty="0" err="1">
                <a:latin typeface="+mj-lt"/>
                <a:ea typeface="Verdana" panose="020B0604030504040204" pitchFamily="34" charset="0"/>
              </a:rPr>
              <a:t>same</a:t>
            </a:r>
            <a:r>
              <a:rPr lang="fr-FR" sz="2000" dirty="0">
                <a:latin typeface="+mj-lt"/>
                <a:ea typeface="Verdana" panose="020B0604030504040204" pitchFamily="34" charset="0"/>
              </a:rPr>
              <a:t> </a:t>
            </a:r>
            <a:r>
              <a:rPr lang="fr-FR" sz="2000" dirty="0" err="1">
                <a:latin typeface="+mj-lt"/>
                <a:ea typeface="Verdana" panose="020B0604030504040204" pitchFamily="34" charset="0"/>
              </a:rPr>
              <a:t>sign</a:t>
            </a:r>
            <a:r>
              <a:rPr lang="fr-FR" sz="2000" dirty="0">
                <a:latin typeface="+mj-lt"/>
                <a:ea typeface="Verdana" panose="020B0604030504040204" pitchFamily="34" charset="0"/>
              </a:rPr>
              <a:t> by a </a:t>
            </a:r>
            <a:r>
              <a:rPr lang="fr-FR" sz="2000" dirty="0" err="1">
                <a:latin typeface="+mj-lt"/>
                <a:ea typeface="Verdana" panose="020B0604030504040204" pitchFamily="34" charset="0"/>
              </a:rPr>
              <a:t>third</a:t>
            </a:r>
            <a:r>
              <a:rPr lang="fr-FR" sz="2000" dirty="0">
                <a:latin typeface="+mj-lt"/>
                <a:ea typeface="Verdana" panose="020B0604030504040204" pitchFamily="34" charset="0"/>
              </a:rPr>
              <a:t> party (a </a:t>
            </a:r>
            <a:r>
              <a:rPr lang="fr-FR" sz="2000" dirty="0" err="1">
                <a:latin typeface="+mj-lt"/>
                <a:ea typeface="Verdana" panose="020B0604030504040204" pitchFamily="34" charset="0"/>
              </a:rPr>
              <a:t>natural</a:t>
            </a:r>
            <a:r>
              <a:rPr lang="fr-FR" sz="2000" dirty="0">
                <a:latin typeface="+mj-lt"/>
                <a:ea typeface="Verdana" panose="020B0604030504040204" pitchFamily="34" charset="0"/>
              </a:rPr>
              <a:t> </a:t>
            </a:r>
            <a:r>
              <a:rPr lang="fr-FR" sz="2000" dirty="0" err="1">
                <a:latin typeface="+mj-lt"/>
                <a:ea typeface="Verdana" panose="020B0604030504040204" pitchFamily="34" charset="0"/>
              </a:rPr>
              <a:t>person</a:t>
            </a:r>
            <a:r>
              <a:rPr lang="fr-FR" sz="2000" dirty="0">
                <a:latin typeface="+mj-lt"/>
                <a:ea typeface="Verdana" panose="020B0604030504040204" pitchFamily="34" charset="0"/>
              </a:rPr>
              <a:t>) </a:t>
            </a:r>
            <a:r>
              <a:rPr lang="fr-FR" sz="2000" b="1" dirty="0" err="1">
                <a:latin typeface="+mj-lt"/>
                <a:ea typeface="Verdana" panose="020B0604030504040204" pitchFamily="34" charset="0"/>
              </a:rPr>
              <a:t>using</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her</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surname</a:t>
            </a:r>
            <a:endParaRPr lang="fr-FR" sz="2000" b="1" dirty="0">
              <a:latin typeface="+mj-lt"/>
              <a:ea typeface="Verdana" panose="020B0604030504040204" pitchFamily="34" charset="0"/>
            </a:endParaRPr>
          </a:p>
          <a:p>
            <a:endParaRPr lang="fr-FR" sz="2000" dirty="0">
              <a:latin typeface="+mj-lt"/>
              <a:ea typeface="Verdana" panose="020B0604030504040204" pitchFamily="34" charset="0"/>
            </a:endParaRPr>
          </a:p>
          <a:p>
            <a:r>
              <a:rPr lang="fr-FR" sz="2000" dirty="0" err="1">
                <a:latin typeface="+mj-lt"/>
                <a:ea typeface="Verdana" panose="020B0604030504040204" pitchFamily="34" charset="0"/>
                <a:sym typeface="Wingdings" panose="05000000000000000000" pitchFamily="2" charset="2"/>
              </a:rPr>
              <a:t>Criteria</a:t>
            </a:r>
            <a:r>
              <a:rPr lang="fr-FR" sz="2000" dirty="0">
                <a:latin typeface="+mj-lt"/>
                <a:ea typeface="Verdana" panose="020B0604030504040204" pitchFamily="34" charset="0"/>
                <a:sym typeface="Wingdings" panose="05000000000000000000" pitchFamily="2" charset="2"/>
              </a:rPr>
              <a:t>:</a:t>
            </a:r>
            <a:r>
              <a:rPr lang="fr-FR" sz="2000" dirty="0">
                <a:latin typeface="+mj-lt"/>
                <a:ea typeface="Verdana" panose="020B0604030504040204" pitchFamily="34" charset="0"/>
              </a:rPr>
              <a:t> in </a:t>
            </a:r>
            <a:r>
              <a:rPr lang="fr-FR" sz="2000" b="1" dirty="0">
                <a:latin typeface="+mj-lt"/>
                <a:ea typeface="Verdana" panose="020B0604030504040204" pitchFamily="34" charset="0"/>
              </a:rPr>
              <a:t>accordance </a:t>
            </a:r>
            <a:r>
              <a:rPr lang="fr-FR" sz="2000" b="1" dirty="0" err="1">
                <a:latin typeface="+mj-lt"/>
                <a:ea typeface="Verdana" panose="020B0604030504040204" pitchFamily="34" charset="0"/>
              </a:rPr>
              <a:t>with</a:t>
            </a:r>
            <a:r>
              <a:rPr lang="fr-FR" sz="2000" b="1" dirty="0">
                <a:latin typeface="+mj-lt"/>
                <a:ea typeface="Verdana" panose="020B0604030504040204" pitchFamily="34" charset="0"/>
              </a:rPr>
              <a:t> </a:t>
            </a:r>
            <a:r>
              <a:rPr lang="fr-FR" sz="2000" b="1" dirty="0" err="1">
                <a:latin typeface="+mj-lt"/>
                <a:ea typeface="Verdana" panose="020B0604030504040204" pitchFamily="34" charset="0"/>
              </a:rPr>
              <a:t>honest</a:t>
            </a:r>
            <a:r>
              <a:rPr lang="fr-FR" sz="2000" b="1" dirty="0">
                <a:latin typeface="+mj-lt"/>
                <a:ea typeface="Verdana" panose="020B0604030504040204" pitchFamily="34" charset="0"/>
              </a:rPr>
              <a:t> practices in commercial </a:t>
            </a:r>
            <a:r>
              <a:rPr lang="fr-FR" sz="2000" b="1" dirty="0" err="1">
                <a:latin typeface="+mj-lt"/>
                <a:ea typeface="Verdana" panose="020B0604030504040204" pitchFamily="34" charset="0"/>
              </a:rPr>
              <a:t>matters</a:t>
            </a:r>
            <a:r>
              <a:rPr lang="fr-FR" sz="2000" b="1" dirty="0">
                <a:latin typeface="+mj-lt"/>
                <a:ea typeface="Verdana" panose="020B0604030504040204" pitchFamily="34" charset="0"/>
              </a:rPr>
              <a:t> </a:t>
            </a:r>
            <a:r>
              <a:rPr lang="fr-FR" sz="2000" dirty="0">
                <a:latin typeface="+mj-lt"/>
                <a:ea typeface="Verdana" panose="020B0604030504040204" pitchFamily="34" charset="0"/>
              </a:rPr>
              <a:t>for an </a:t>
            </a:r>
            <a:r>
              <a:rPr lang="fr-FR" sz="2000" dirty="0" err="1">
                <a:latin typeface="+mj-lt"/>
                <a:ea typeface="Verdana" panose="020B0604030504040204" pitchFamily="34" charset="0"/>
              </a:rPr>
              <a:t>activity</a:t>
            </a:r>
            <a:r>
              <a:rPr lang="fr-FR" sz="2000" dirty="0">
                <a:latin typeface="+mj-lt"/>
                <a:ea typeface="Verdana" panose="020B0604030504040204" pitchFamily="34" charset="0"/>
              </a:rPr>
              <a:t> </a:t>
            </a:r>
            <a:r>
              <a:rPr lang="fr-FR" sz="2000" dirty="0" err="1">
                <a:latin typeface="+mj-lt"/>
                <a:ea typeface="Verdana" panose="020B0604030504040204" pitchFamily="34" charset="0"/>
              </a:rPr>
              <a:t>that</a:t>
            </a:r>
            <a:r>
              <a:rPr lang="fr-FR" sz="2000" dirty="0">
                <a:latin typeface="+mj-lt"/>
                <a:ea typeface="Verdana" panose="020B0604030504040204" pitchFamily="34" charset="0"/>
              </a:rPr>
              <a:t> </a:t>
            </a:r>
            <a:r>
              <a:rPr lang="fr-FR" sz="2000" dirty="0" err="1">
                <a:latin typeface="+mj-lt"/>
                <a:ea typeface="Verdana" panose="020B0604030504040204" pitchFamily="34" charset="0"/>
              </a:rPr>
              <a:t>does</a:t>
            </a:r>
            <a:r>
              <a:rPr lang="fr-FR" sz="2000" dirty="0">
                <a:latin typeface="+mj-lt"/>
                <a:ea typeface="Verdana" panose="020B0604030504040204" pitchFamily="34" charset="0"/>
              </a:rPr>
              <a:t> not </a:t>
            </a:r>
            <a:r>
              <a:rPr lang="fr-FR" sz="2000" dirty="0" err="1">
                <a:latin typeface="+mj-lt"/>
                <a:ea typeface="Verdana" panose="020B0604030504040204" pitchFamily="34" charset="0"/>
              </a:rPr>
              <a:t>create</a:t>
            </a:r>
            <a:r>
              <a:rPr lang="fr-FR" sz="2000" dirty="0">
                <a:latin typeface="+mj-lt"/>
                <a:ea typeface="Verdana" panose="020B0604030504040204" pitchFamily="34" charset="0"/>
              </a:rPr>
              <a:t> a </a:t>
            </a:r>
            <a:r>
              <a:rPr lang="fr-FR" sz="2000" dirty="0" err="1">
                <a:latin typeface="+mj-lt"/>
                <a:ea typeface="Verdana" panose="020B0604030504040204" pitchFamily="34" charset="0"/>
              </a:rPr>
              <a:t>risk</a:t>
            </a:r>
            <a:r>
              <a:rPr lang="fr-FR" sz="2000" dirty="0">
                <a:latin typeface="+mj-lt"/>
                <a:ea typeface="Verdana" panose="020B0604030504040204" pitchFamily="34" charset="0"/>
              </a:rPr>
              <a:t> of confusion </a:t>
            </a:r>
            <a:r>
              <a:rPr lang="fr-FR" sz="2000" dirty="0" err="1">
                <a:latin typeface="+mj-lt"/>
                <a:ea typeface="Verdana" panose="020B0604030504040204" pitchFamily="34" charset="0"/>
              </a:rPr>
              <a:t>with</a:t>
            </a:r>
            <a:r>
              <a:rPr lang="fr-FR" sz="2000" dirty="0">
                <a:latin typeface="+mj-lt"/>
                <a:ea typeface="Verdana" panose="020B0604030504040204" pitchFamily="34" charset="0"/>
              </a:rPr>
              <a:t> the </a:t>
            </a:r>
            <a:r>
              <a:rPr lang="fr-FR" sz="2000" dirty="0" err="1">
                <a:latin typeface="+mj-lt"/>
                <a:ea typeface="Verdana" panose="020B0604030504040204" pitchFamily="34" charset="0"/>
              </a:rPr>
              <a:t>existing</a:t>
            </a:r>
            <a:r>
              <a:rPr lang="fr-FR" sz="2000" dirty="0">
                <a:latin typeface="+mj-lt"/>
                <a:ea typeface="Verdana" panose="020B0604030504040204" pitchFamily="34" charset="0"/>
              </a:rPr>
              <a:t> </a:t>
            </a:r>
            <a:r>
              <a:rPr lang="fr-FR" sz="2000" dirty="0" err="1">
                <a:latin typeface="+mj-lt"/>
                <a:ea typeface="Verdana" panose="020B0604030504040204" pitchFamily="34" charset="0"/>
              </a:rPr>
              <a:t>trademark</a:t>
            </a:r>
            <a:endParaRPr lang="fr-FR" sz="2000" dirty="0">
              <a:latin typeface="+mj-lt"/>
              <a:ea typeface="Verdana" panose="020B0604030504040204" pitchFamily="34" charset="0"/>
            </a:endParaRPr>
          </a:p>
        </p:txBody>
      </p:sp>
      <p:sp>
        <p:nvSpPr>
          <p:cNvPr id="2" name="ZoneTexte 1">
            <a:extLst>
              <a:ext uri="{FF2B5EF4-FFF2-40B4-BE49-F238E27FC236}">
                <a16:creationId xmlns:a16="http://schemas.microsoft.com/office/drawing/2014/main" id="{7303C42A-43FB-09F9-66FE-56E115F922D2}"/>
              </a:ext>
            </a:extLst>
          </p:cNvPr>
          <p:cNvSpPr txBox="1"/>
          <p:nvPr/>
        </p:nvSpPr>
        <p:spPr>
          <a:xfrm>
            <a:off x="6593630" y="920621"/>
            <a:ext cx="4709240" cy="2677656"/>
          </a:xfrm>
          <a:prstGeom prst="rect">
            <a:avLst/>
          </a:prstGeom>
          <a:noFill/>
          <a:ln w="19050">
            <a:solidFill>
              <a:schemeClr val="tx1"/>
            </a:solidFill>
          </a:ln>
        </p:spPr>
        <p:txBody>
          <a:bodyPr wrap="square" rtlCol="0">
            <a:spAutoFit/>
          </a:bodyPr>
          <a:lstStyle/>
          <a:p>
            <a:r>
              <a:rPr lang="en-US" sz="1400" dirty="0"/>
              <a:t>“On the grounds that the prominence given to the surname [L] serves no other purpose than to make the surname [M][L] inseparable from the </a:t>
            </a:r>
            <a:r>
              <a:rPr lang="en-US" sz="1400" dirty="0" err="1"/>
              <a:t>Roc’eclerc</a:t>
            </a:r>
            <a:r>
              <a:rPr lang="en-US" sz="1400" dirty="0"/>
              <a:t> and </a:t>
            </a:r>
            <a:r>
              <a:rPr lang="en-US" sz="1400" dirty="0" err="1"/>
              <a:t>Pompes</a:t>
            </a:r>
            <a:r>
              <a:rPr lang="en-US" sz="1400" dirty="0"/>
              <a:t> </a:t>
            </a:r>
            <a:r>
              <a:rPr lang="en-US" sz="1400" dirty="0" err="1"/>
              <a:t>funèbres</a:t>
            </a:r>
            <a:r>
              <a:rPr lang="en-US" sz="1400" dirty="0"/>
              <a:t> </a:t>
            </a:r>
            <a:r>
              <a:rPr lang="en-US" sz="1400" dirty="0" err="1"/>
              <a:t>européennes</a:t>
            </a:r>
            <a:r>
              <a:rPr lang="en-US" sz="1400" dirty="0"/>
              <a:t> logos and trademarks, and that the information provided to the public stating that Mr. [M] [L] is the sales director, even though it is impossible for him to manage one hundred fifty-six stores, demonstrates that </a:t>
            </a:r>
            <a:r>
              <a:rPr lang="en-US" sz="1400" b="1" dirty="0"/>
              <a:t>the use of the surname [L] serves only to link the products or services offered to the surname and to parasitically exploit its reputation</a:t>
            </a:r>
            <a:r>
              <a:rPr lang="en-US" sz="1400" dirty="0"/>
              <a:t>;”</a:t>
            </a:r>
          </a:p>
          <a:p>
            <a:r>
              <a:rPr lang="en-US" sz="1400" dirty="0"/>
              <a:t>(Cour de cassation, Com., 7 </a:t>
            </a:r>
            <a:r>
              <a:rPr lang="en-US" sz="1400" dirty="0" err="1"/>
              <a:t>avril</a:t>
            </a:r>
            <a:r>
              <a:rPr lang="en-US" sz="1400" dirty="0"/>
              <a:t> 1998, no 95-22.107)</a:t>
            </a:r>
          </a:p>
        </p:txBody>
      </p:sp>
      <p:sp>
        <p:nvSpPr>
          <p:cNvPr id="3" name="ZoneTexte 2">
            <a:extLst>
              <a:ext uri="{FF2B5EF4-FFF2-40B4-BE49-F238E27FC236}">
                <a16:creationId xmlns:a16="http://schemas.microsoft.com/office/drawing/2014/main" id="{7C9751C2-6480-EC84-EE56-E1A437AF2CF4}"/>
              </a:ext>
            </a:extLst>
          </p:cNvPr>
          <p:cNvSpPr txBox="1"/>
          <p:nvPr/>
        </p:nvSpPr>
        <p:spPr>
          <a:xfrm>
            <a:off x="6593630" y="4552384"/>
            <a:ext cx="4709240" cy="954107"/>
          </a:xfrm>
          <a:prstGeom prst="rect">
            <a:avLst/>
          </a:prstGeom>
          <a:noFill/>
          <a:ln w="19050">
            <a:solidFill>
              <a:schemeClr val="tx1"/>
            </a:solidFill>
          </a:ln>
        </p:spPr>
        <p:txBody>
          <a:bodyPr wrap="square" rtlCol="0">
            <a:spAutoFit/>
          </a:bodyPr>
          <a:lstStyle/>
          <a:p>
            <a:r>
              <a:rPr lang="en-US" sz="1400" b="0" i="0" u="none" strike="noStrike" baseline="0" dirty="0"/>
              <a:t>The Cour de cassation</a:t>
            </a:r>
            <a:r>
              <a:rPr lang="en-US" sz="1400" dirty="0"/>
              <a:t> finds this exception </a:t>
            </a:r>
            <a:r>
              <a:rPr lang="en-US" sz="1400" b="1" dirty="0"/>
              <a:t>does not extend to the use of the name as a trade mark</a:t>
            </a:r>
          </a:p>
          <a:p>
            <a:r>
              <a:rPr lang="en-US" sz="1400" b="0" i="0" u="none" strike="noStrike" baseline="0" dirty="0"/>
              <a:t>(</a:t>
            </a:r>
            <a:r>
              <a:rPr lang="en-US" sz="1400" dirty="0"/>
              <a:t>Cour de cassation, Com., 7 </a:t>
            </a:r>
            <a:r>
              <a:rPr lang="en-US" sz="1400" dirty="0" err="1"/>
              <a:t>septembre</a:t>
            </a:r>
            <a:r>
              <a:rPr lang="en-US" sz="1400" dirty="0"/>
              <a:t> 2022, no 21-12.602</a:t>
            </a:r>
            <a:r>
              <a:rPr lang="en-US" sz="1400" b="0" i="0" u="none" strike="noStrike" baseline="0" dirty="0"/>
              <a:t>). </a:t>
            </a:r>
            <a:endParaRPr lang="fr-FR" sz="1400" dirty="0"/>
          </a:p>
        </p:txBody>
      </p:sp>
    </p:spTree>
    <p:extLst>
      <p:ext uri="{BB962C8B-B14F-4D97-AF65-F5344CB8AC3E}">
        <p14:creationId xmlns:p14="http://schemas.microsoft.com/office/powerpoint/2010/main" val="1772149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28040-5E32-E92A-B92C-4B553E41CDBD}"/>
              </a:ext>
            </a:extLst>
          </p:cNvPr>
          <p:cNvSpPr>
            <a:spLocks noGrp="1"/>
          </p:cNvSpPr>
          <p:nvPr>
            <p:ph type="title"/>
          </p:nvPr>
        </p:nvSpPr>
        <p:spPr>
          <a:xfrm>
            <a:off x="579862" y="2675466"/>
            <a:ext cx="10158761" cy="1507067"/>
          </a:xfrm>
        </p:spPr>
        <p:txBody>
          <a:bodyPr/>
          <a:lstStyle/>
          <a:p>
            <a:r>
              <a:rPr lang="fr-FR" cap="none" dirty="0">
                <a:latin typeface="Verdana" panose="020B0604030504040204" pitchFamily="34" charset="0"/>
                <a:ea typeface="Verdana" panose="020B0604030504040204" pitchFamily="34" charset="0"/>
                <a:cs typeface="Calibri" panose="020F0502020204030204" pitchFamily="34" charset="0"/>
              </a:rPr>
              <a:t>4. </a:t>
            </a:r>
            <a:r>
              <a:rPr lang="fr-FR" cap="none" dirty="0" err="1">
                <a:latin typeface="Verdana" panose="020B0604030504040204" pitchFamily="34" charset="0"/>
                <a:ea typeface="Verdana" panose="020B0604030504040204" pitchFamily="34" charset="0"/>
                <a:cs typeface="Calibri" panose="020F0502020204030204" pitchFamily="34" charset="0"/>
              </a:rPr>
              <a:t>Personality</a:t>
            </a:r>
            <a:r>
              <a:rPr lang="fr-FR" cap="none" dirty="0">
                <a:latin typeface="Verdana" panose="020B0604030504040204" pitchFamily="34" charset="0"/>
                <a:ea typeface="Verdana" panose="020B0604030504040204" pitchFamily="34" charset="0"/>
                <a:cs typeface="Calibri" panose="020F0502020204030204" pitchFamily="34" charset="0"/>
              </a:rPr>
              <a:t> </a:t>
            </a:r>
            <a:r>
              <a:rPr lang="fr-FR" cap="none" dirty="0" err="1">
                <a:latin typeface="Verdana" panose="020B0604030504040204" pitchFamily="34" charset="0"/>
                <a:ea typeface="Verdana" panose="020B0604030504040204" pitchFamily="34" charset="0"/>
                <a:cs typeface="Calibri" panose="020F0502020204030204" pitchFamily="34" charset="0"/>
              </a:rPr>
              <a:t>rights</a:t>
            </a:r>
            <a:r>
              <a:rPr lang="fr-FR" cap="none" dirty="0">
                <a:latin typeface="Verdana" panose="020B0604030504040204" pitchFamily="34" charset="0"/>
                <a:ea typeface="Verdana" panose="020B0604030504040204" pitchFamily="34" charset="0"/>
                <a:cs typeface="Calibri" panose="020F0502020204030204" pitchFamily="34" charset="0"/>
              </a:rPr>
              <a:t> </a:t>
            </a:r>
            <a:r>
              <a:rPr lang="fr-FR" cap="none" dirty="0" err="1">
                <a:latin typeface="Verdana" panose="020B0604030504040204" pitchFamily="34" charset="0"/>
                <a:ea typeface="Verdana" panose="020B0604030504040204" pitchFamily="34" charset="0"/>
                <a:cs typeface="Calibri" panose="020F0502020204030204" pitchFamily="34" charset="0"/>
              </a:rPr>
              <a:t>after</a:t>
            </a:r>
            <a:r>
              <a:rPr lang="fr-FR" cap="none" dirty="0">
                <a:latin typeface="Verdana" panose="020B0604030504040204" pitchFamily="34" charset="0"/>
                <a:ea typeface="Verdana" panose="020B0604030504040204" pitchFamily="34" charset="0"/>
                <a:cs typeface="Calibri" panose="020F0502020204030204" pitchFamily="34" charset="0"/>
              </a:rPr>
              <a:t> a </a:t>
            </a:r>
            <a:r>
              <a:rPr lang="fr-FR" cap="none" dirty="0" err="1">
                <a:latin typeface="Verdana" panose="020B0604030504040204" pitchFamily="34" charset="0"/>
                <a:ea typeface="Verdana" panose="020B0604030504040204" pitchFamily="34" charset="0"/>
                <a:cs typeface="Calibri" panose="020F0502020204030204" pitchFamily="34" charset="0"/>
              </a:rPr>
              <a:t>person’s</a:t>
            </a:r>
            <a:r>
              <a:rPr lang="fr-FR" cap="none" dirty="0">
                <a:latin typeface="Verdana" panose="020B0604030504040204" pitchFamily="34" charset="0"/>
                <a:ea typeface="Verdana" panose="020B0604030504040204" pitchFamily="34" charset="0"/>
                <a:cs typeface="Calibri" panose="020F0502020204030204" pitchFamily="34" charset="0"/>
              </a:rPr>
              <a:t> </a:t>
            </a:r>
            <a:r>
              <a:rPr lang="fr-FR" cap="none" dirty="0" err="1">
                <a:latin typeface="Verdana" panose="020B0604030504040204" pitchFamily="34" charset="0"/>
                <a:ea typeface="Verdana" panose="020B0604030504040204" pitchFamily="34" charset="0"/>
                <a:cs typeface="Calibri" panose="020F0502020204030204" pitchFamily="34" charset="0"/>
              </a:rPr>
              <a:t>death</a:t>
            </a:r>
            <a:br>
              <a:rPr lang="fr-FR" cap="none" dirty="0">
                <a:latin typeface="Verdana" panose="020B0604030504040204" pitchFamily="34" charset="0"/>
                <a:ea typeface="Verdana" panose="020B0604030504040204" pitchFamily="34" charset="0"/>
                <a:cs typeface="Calibri" panose="020F0502020204030204" pitchFamily="34" charset="0"/>
              </a:rPr>
            </a:br>
            <a:endParaRPr lang="fr-FR" cap="none" dirty="0">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2596416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638</TotalTime>
  <Words>1581</Words>
  <Application>Microsoft Office PowerPoint</Application>
  <PresentationFormat>Grand écran</PresentationFormat>
  <Paragraphs>66</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Century Gothic</vt:lpstr>
      <vt:lpstr>Verdana</vt:lpstr>
      <vt:lpstr>Wingdings 3</vt:lpstr>
      <vt:lpstr>Secteur</vt:lpstr>
      <vt:lpstr>From craddle to eternity:     how France protects personality rights in life and beyond</vt:lpstr>
      <vt:lpstr>1. What are personality rights? </vt:lpstr>
      <vt:lpstr>Présentation PowerPoint</vt:lpstr>
      <vt:lpstr>2. Personality attributes with economic value </vt:lpstr>
      <vt:lpstr>Présentation PowerPoint</vt:lpstr>
      <vt:lpstr>3. Interference with trademark rights </vt:lpstr>
      <vt:lpstr>Présentation PowerPoint</vt:lpstr>
      <vt:lpstr>Présentation PowerPoint</vt:lpstr>
      <vt:lpstr>4. Personality rights after a person’s death </vt:lpstr>
      <vt:lpstr>Présentation PowerPoint</vt:lpstr>
      <vt:lpstr>Conclusion</vt:lpstr>
      <vt:lpstr>Thank you for your attention!</vt:lpstr>
    </vt:vector>
  </TitlesOfParts>
  <Company>MinisteredelaJustice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LOUBATIE Bertrand</dc:creator>
  <cp:lastModifiedBy>BENAC Irene</cp:lastModifiedBy>
  <cp:revision>18</cp:revision>
  <dcterms:created xsi:type="dcterms:W3CDTF">2026-04-23T17:32:54Z</dcterms:created>
  <dcterms:modified xsi:type="dcterms:W3CDTF">2026-05-18T08:55:07Z</dcterms:modified>
</cp:coreProperties>
</file>